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4" r:id="rId2"/>
    <p:sldId id="258" r:id="rId3"/>
    <p:sldId id="285" r:id="rId4"/>
    <p:sldId id="260" r:id="rId5"/>
    <p:sldId id="261" r:id="rId6"/>
    <p:sldId id="289" r:id="rId7"/>
    <p:sldId id="290" r:id="rId8"/>
    <p:sldId id="293" r:id="rId9"/>
    <p:sldId id="291" r:id="rId10"/>
    <p:sldId id="294" r:id="rId11"/>
    <p:sldId id="295" r:id="rId12"/>
    <p:sldId id="296" r:id="rId13"/>
    <p:sldId id="297" r:id="rId14"/>
    <p:sldId id="298" r:id="rId15"/>
    <p:sldId id="301" r:id="rId16"/>
    <p:sldId id="300" r:id="rId17"/>
    <p:sldId id="299" r:id="rId18"/>
    <p:sldId id="302" r:id="rId19"/>
    <p:sldId id="303" r:id="rId20"/>
    <p:sldId id="304" r:id="rId21"/>
    <p:sldId id="286" r:id="rId22"/>
    <p:sldId id="305" r:id="rId23"/>
    <p:sldId id="275" r:id="rId24"/>
    <p:sldId id="306" r:id="rId25"/>
    <p:sldId id="308" r:id="rId26"/>
    <p:sldId id="307" r:id="rId27"/>
    <p:sldId id="309" r:id="rId28"/>
    <p:sldId id="310" r:id="rId29"/>
    <p:sldId id="311" r:id="rId30"/>
    <p:sldId id="312" r:id="rId31"/>
    <p:sldId id="313" r:id="rId32"/>
    <p:sldId id="314" r:id="rId33"/>
    <p:sldId id="315" r:id="rId34"/>
    <p:sldId id="316" r:id="rId35"/>
    <p:sldId id="317" r:id="rId36"/>
    <p:sldId id="318" r:id="rId37"/>
    <p:sldId id="319" r:id="rId38"/>
    <p:sldId id="265" r:id="rId39"/>
    <p:sldId id="281"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79" autoAdjust="0"/>
    <p:restoredTop sz="94660"/>
  </p:normalViewPr>
  <p:slideViewPr>
    <p:cSldViewPr snapToGrid="0" showGuides="1">
      <p:cViewPr>
        <p:scale>
          <a:sx n="70" d="100"/>
          <a:sy n="70" d="100"/>
        </p:scale>
        <p:origin x="198" y="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3F5DC-BCAD-41EB-92A6-9938FD6C0CF6}" type="datetimeFigureOut">
              <a:rPr lang="zh-CN" altLang="en-US" smtClean="0"/>
              <a:pPr/>
              <a:t>2019-3-22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82D9E-04A5-409A-884B-6C5427F13B08}" type="slidenum">
              <a:rPr lang="zh-CN" altLang="en-US" smtClean="0"/>
              <a:pPr/>
              <a:t>‹#›</a:t>
            </a:fld>
            <a:endParaRPr lang="zh-CN" altLang="en-US"/>
          </a:p>
        </p:txBody>
      </p:sp>
    </p:spTree>
    <p:extLst>
      <p:ext uri="{BB962C8B-B14F-4D97-AF65-F5344CB8AC3E}">
        <p14:creationId xmlns="" xmlns:p14="http://schemas.microsoft.com/office/powerpoint/2010/main" val="398057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a:t>
            </a:fld>
            <a:endParaRPr lang="zh-CN" altLang="en-US"/>
          </a:p>
        </p:txBody>
      </p:sp>
    </p:spTree>
    <p:extLst>
      <p:ext uri="{BB962C8B-B14F-4D97-AF65-F5344CB8AC3E}">
        <p14:creationId xmlns="" xmlns:p14="http://schemas.microsoft.com/office/powerpoint/2010/main" val="183192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10</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11</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12</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13</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14</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15</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16</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17</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18</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19</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a:t>
            </a:fld>
            <a:endParaRPr lang="zh-CN" altLang="en-US"/>
          </a:p>
        </p:txBody>
      </p:sp>
    </p:spTree>
    <p:extLst>
      <p:ext uri="{BB962C8B-B14F-4D97-AF65-F5344CB8AC3E}">
        <p14:creationId xmlns="" xmlns:p14="http://schemas.microsoft.com/office/powerpoint/2010/main" val="1510022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20</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21</a:t>
            </a:fld>
            <a:endParaRPr lang="zh-CN" altLang="en-US"/>
          </a:p>
        </p:txBody>
      </p:sp>
    </p:spTree>
    <p:extLst>
      <p:ext uri="{BB962C8B-B14F-4D97-AF65-F5344CB8AC3E}">
        <p14:creationId xmlns="" xmlns:p14="http://schemas.microsoft.com/office/powerpoint/2010/main" val="460180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22</a:t>
            </a:fld>
            <a:endParaRPr lang="zh-CN" altLang="en-US"/>
          </a:p>
        </p:txBody>
      </p:sp>
    </p:spTree>
    <p:extLst>
      <p:ext uri="{BB962C8B-B14F-4D97-AF65-F5344CB8AC3E}">
        <p14:creationId xmlns="" xmlns:p14="http://schemas.microsoft.com/office/powerpoint/2010/main" val="415542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23</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24</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25</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26</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27</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28</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29</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a:t>
            </a:fld>
            <a:endParaRPr lang="zh-CN" altLang="en-US"/>
          </a:p>
        </p:txBody>
      </p:sp>
    </p:spTree>
    <p:extLst>
      <p:ext uri="{BB962C8B-B14F-4D97-AF65-F5344CB8AC3E}">
        <p14:creationId xmlns="" xmlns:p14="http://schemas.microsoft.com/office/powerpoint/2010/main" val="46018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30</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31</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32</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33</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34</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35</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36</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37</a:t>
            </a:fld>
            <a:endParaRPr lang="zh-CN" altLang="en-US"/>
          </a:p>
        </p:txBody>
      </p:sp>
    </p:spTree>
    <p:extLst>
      <p:ext uri="{BB962C8B-B14F-4D97-AF65-F5344CB8AC3E}">
        <p14:creationId xmlns="" xmlns:p14="http://schemas.microsoft.com/office/powerpoint/2010/main" val="2167755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38</a:t>
            </a:fld>
            <a:endParaRPr lang="zh-CN" altLang="en-US"/>
          </a:p>
        </p:txBody>
      </p:sp>
    </p:spTree>
    <p:extLst>
      <p:ext uri="{BB962C8B-B14F-4D97-AF65-F5344CB8AC3E}">
        <p14:creationId xmlns="" xmlns:p14="http://schemas.microsoft.com/office/powerpoint/2010/main" val="4231141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39</a:t>
            </a:fld>
            <a:endParaRPr lang="zh-CN" altLang="en-US"/>
          </a:p>
        </p:txBody>
      </p:sp>
    </p:spTree>
    <p:extLst>
      <p:ext uri="{BB962C8B-B14F-4D97-AF65-F5344CB8AC3E}">
        <p14:creationId xmlns="" xmlns:p14="http://schemas.microsoft.com/office/powerpoint/2010/main" val="328312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4</a:t>
            </a:fld>
            <a:endParaRPr lang="zh-CN" altLang="en-US"/>
          </a:p>
        </p:txBody>
      </p:sp>
    </p:spTree>
    <p:extLst>
      <p:ext uri="{BB962C8B-B14F-4D97-AF65-F5344CB8AC3E}">
        <p14:creationId xmlns="" xmlns:p14="http://schemas.microsoft.com/office/powerpoint/2010/main" val="415542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5</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6</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7</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8</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A82D9E-04A5-409A-884B-6C5427F13B08}" type="slidenum">
              <a:rPr lang="zh-CN" altLang="en-US" smtClean="0"/>
              <a:pPr/>
              <a:t>9</a:t>
            </a:fld>
            <a:endParaRPr lang="zh-CN" altLang="en-US"/>
          </a:p>
        </p:txBody>
      </p:sp>
    </p:spTree>
    <p:extLst>
      <p:ext uri="{BB962C8B-B14F-4D97-AF65-F5344CB8AC3E}">
        <p14:creationId xmlns="" xmlns:p14="http://schemas.microsoft.com/office/powerpoint/2010/main" val="2056471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D07317-9407-4303-90F3-8502149B2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2FBA39E-CC41-4672-8609-E8769D39B6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E03AE9A-C6BA-4A6B-9F5C-F7801215B44B}"/>
              </a:ext>
            </a:extLst>
          </p:cNvPr>
          <p:cNvSpPr>
            <a:spLocks noGrp="1"/>
          </p:cNvSpPr>
          <p:nvPr>
            <p:ph type="dt" sz="half" idx="10"/>
          </p:nvPr>
        </p:nvSpPr>
        <p:spPr>
          <a:xfrm>
            <a:off x="838200" y="6356350"/>
            <a:ext cx="2743200" cy="365125"/>
          </a:xfrm>
          <a:prstGeom prst="rect">
            <a:avLst/>
          </a:prstGeom>
        </p:spPr>
        <p:txBody>
          <a:bodyPr/>
          <a:lstStyle/>
          <a:p>
            <a:fld id="{4160EFBA-77BE-465C-A2C4-B520C1350357}" type="datetimeFigureOut">
              <a:rPr lang="zh-CN" altLang="en-US" smtClean="0"/>
              <a:pPr/>
              <a:t>2019-3-22</a:t>
            </a:fld>
            <a:endParaRPr lang="zh-CN" altLang="en-US"/>
          </a:p>
        </p:txBody>
      </p:sp>
      <p:sp>
        <p:nvSpPr>
          <p:cNvPr id="5" name="页脚占位符 4">
            <a:extLst>
              <a:ext uri="{FF2B5EF4-FFF2-40B4-BE49-F238E27FC236}">
                <a16:creationId xmlns="" xmlns:a16="http://schemas.microsoft.com/office/drawing/2014/main" id="{DBD2A34E-F8DD-4F03-8A8B-B67857BB8E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4CC513D-BA97-431D-894E-E574B509CB8E}"/>
              </a:ext>
            </a:extLst>
          </p:cNvPr>
          <p:cNvSpPr>
            <a:spLocks noGrp="1"/>
          </p:cNvSpPr>
          <p:nvPr>
            <p:ph type="sldNum" sz="quarter" idx="12"/>
          </p:nvPr>
        </p:nvSpPr>
        <p:spPr>
          <a:xfrm>
            <a:off x="8610600" y="6356350"/>
            <a:ext cx="2743200" cy="365125"/>
          </a:xfrm>
          <a:prstGeom prst="rect">
            <a:avLst/>
          </a:prstGeom>
        </p:spPr>
        <p:txBody>
          <a:bodyPr/>
          <a:lstStyle/>
          <a:p>
            <a:fld id="{A54DFD0E-44E3-4050-8880-B77C26B8F60F}" type="slidenum">
              <a:rPr lang="zh-CN" altLang="en-US" smtClean="0"/>
              <a:pPr/>
              <a:t>‹#›</a:t>
            </a:fld>
            <a:endParaRPr lang="zh-CN" altLang="en-US"/>
          </a:p>
        </p:txBody>
      </p:sp>
    </p:spTree>
    <p:extLst>
      <p:ext uri="{BB962C8B-B14F-4D97-AF65-F5344CB8AC3E}">
        <p14:creationId xmlns="" xmlns:p14="http://schemas.microsoft.com/office/powerpoint/2010/main" val="84673424"/>
      </p:ext>
    </p:extLst>
  </p:cSld>
  <p:clrMapOvr>
    <a:masterClrMapping/>
  </p:clrMapOvr>
  <mc:AlternateContent xmlns:mc="http://schemas.openxmlformats.org/markup-compatibility/2006">
    <mc:Choice xmlns=""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1A0E09F-7345-44C6-9246-B28814FF728D}"/>
              </a:ext>
            </a:extLst>
          </p:cNvPr>
          <p:cNvSpPr>
            <a:spLocks noGrp="1"/>
          </p:cNvSpPr>
          <p:nvPr>
            <p:ph type="dt" sz="half" idx="10"/>
          </p:nvPr>
        </p:nvSpPr>
        <p:spPr>
          <a:xfrm>
            <a:off x="838200" y="6356350"/>
            <a:ext cx="2743200" cy="365125"/>
          </a:xfrm>
          <a:prstGeom prst="rect">
            <a:avLst/>
          </a:prstGeom>
        </p:spPr>
        <p:txBody>
          <a:bodyPr/>
          <a:lstStyle/>
          <a:p>
            <a:fld id="{4160EFBA-77BE-465C-A2C4-B520C1350357}" type="datetimeFigureOut">
              <a:rPr lang="zh-CN" altLang="en-US" smtClean="0"/>
              <a:pPr/>
              <a:t>2019-3-22</a:t>
            </a:fld>
            <a:endParaRPr lang="zh-CN" altLang="en-US"/>
          </a:p>
        </p:txBody>
      </p:sp>
      <p:sp>
        <p:nvSpPr>
          <p:cNvPr id="3" name="页脚占位符 2">
            <a:extLst>
              <a:ext uri="{FF2B5EF4-FFF2-40B4-BE49-F238E27FC236}">
                <a16:creationId xmlns="" xmlns:a16="http://schemas.microsoft.com/office/drawing/2014/main" id="{CCCEA511-B070-4962-8E3B-BB6CF3B13E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F884A36-15BA-43BF-AA83-AD57F93CD00B}"/>
              </a:ext>
            </a:extLst>
          </p:cNvPr>
          <p:cNvSpPr>
            <a:spLocks noGrp="1"/>
          </p:cNvSpPr>
          <p:nvPr>
            <p:ph type="sldNum" sz="quarter" idx="12"/>
          </p:nvPr>
        </p:nvSpPr>
        <p:spPr>
          <a:xfrm>
            <a:off x="8610600" y="6356350"/>
            <a:ext cx="2743200" cy="365125"/>
          </a:xfrm>
          <a:prstGeom prst="rect">
            <a:avLst/>
          </a:prstGeom>
        </p:spPr>
        <p:txBody>
          <a:bodyPr/>
          <a:lstStyle/>
          <a:p>
            <a:fld id="{A54DFD0E-44E3-4050-8880-B77C26B8F60F}" type="slidenum">
              <a:rPr lang="zh-CN" altLang="en-US" smtClean="0"/>
              <a:pPr/>
              <a:t>‹#›</a:t>
            </a:fld>
            <a:endParaRPr lang="zh-CN" altLang="en-US"/>
          </a:p>
        </p:txBody>
      </p:sp>
    </p:spTree>
    <p:extLst>
      <p:ext uri="{BB962C8B-B14F-4D97-AF65-F5344CB8AC3E}">
        <p14:creationId xmlns="" xmlns:p14="http://schemas.microsoft.com/office/powerpoint/2010/main" val="3869354549"/>
      </p:ext>
    </p:extLst>
  </p:cSld>
  <p:clrMapOvr>
    <a:masterClrMapping/>
  </p:clrMapOvr>
  <mc:AlternateContent xmlns:mc="http://schemas.openxmlformats.org/markup-compatibility/2006">
    <mc:Choice xmlns=""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F2E721C6-D518-47F5-B239-66483E07850C}"/>
              </a:ext>
            </a:extLst>
          </p:cNvPr>
          <p:cNvSpPr/>
          <p:nvPr userDrawn="1"/>
        </p:nvSpPr>
        <p:spPr>
          <a:xfrm>
            <a:off x="-12263" y="0"/>
            <a:ext cx="12216540" cy="920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 xmlns:a16="http://schemas.microsoft.com/office/drawing/2014/main" id="{F7009D32-EE19-4C61-AA7C-6AF120109B31}"/>
              </a:ext>
            </a:extLst>
          </p:cNvPr>
          <p:cNvPicPr>
            <a:picLocks noChangeAspect="1"/>
          </p:cNvPicPr>
          <p:nvPr userDrawn="1"/>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8910321" y="63103"/>
            <a:ext cx="3294585" cy="722047"/>
          </a:xfrm>
          <a:prstGeom prst="rect">
            <a:avLst/>
          </a:prstGeom>
        </p:spPr>
      </p:pic>
      <p:cxnSp>
        <p:nvCxnSpPr>
          <p:cNvPr id="6" name="直接连接符 5">
            <a:extLst>
              <a:ext uri="{FF2B5EF4-FFF2-40B4-BE49-F238E27FC236}">
                <a16:creationId xmlns="" xmlns:a16="http://schemas.microsoft.com/office/drawing/2014/main" id="{6056BA98-045E-4169-A734-2C7E7F7344FF}"/>
              </a:ext>
            </a:extLst>
          </p:cNvPr>
          <p:cNvCxnSpPr/>
          <p:nvPr userDrawn="1"/>
        </p:nvCxnSpPr>
        <p:spPr>
          <a:xfrm>
            <a:off x="-12263" y="812637"/>
            <a:ext cx="12216540" cy="20104"/>
          </a:xfrm>
          <a:prstGeom prst="line">
            <a:avLst/>
          </a:prstGeom>
          <a:ln w="19050">
            <a:solidFill>
              <a:srgbClr val="FFC000"/>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35434834"/>
      </p:ext>
    </p:extLst>
  </p:cSld>
  <p:clrMapOvr>
    <a:masterClrMapping/>
  </p:clrMapOvr>
  <mc:AlternateContent xmlns:mc="http://schemas.openxmlformats.org/markup-compatibility/2006">
    <mc:Choice xmlns=""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AAE1760-FC47-4FCD-B1E1-3B428F50CD4C}"/>
              </a:ext>
            </a:extLst>
          </p:cNvPr>
          <p:cNvPicPr>
            <a:picLocks noChangeAspect="1"/>
          </p:cNvPicPr>
          <p:nvPr userDrawn="1"/>
        </p:nvPicPr>
        <p:blipFill>
          <a:blip r:embed="rId6" cstate="print">
            <a:extLst>
              <a:ext uri="{28A0092B-C50C-407E-A947-70E740481C1C}">
                <a14:useLocalDpi xmlns="" xmlns:a14="http://schemas.microsoft.com/office/drawing/2010/main" val="0"/>
              </a:ext>
            </a:extLst>
          </a:blip>
          <a:stretch>
            <a:fillRect/>
          </a:stretch>
        </p:blipFill>
        <p:spPr>
          <a:xfrm>
            <a:off x="1" y="885622"/>
            <a:ext cx="12192000" cy="6094615"/>
          </a:xfrm>
          <a:prstGeom prst="rect">
            <a:avLst/>
          </a:prstGeom>
        </p:spPr>
      </p:pic>
      <p:sp>
        <p:nvSpPr>
          <p:cNvPr id="11" name="文本框 10">
            <a:extLst>
              <a:ext uri="{FF2B5EF4-FFF2-40B4-BE49-F238E27FC236}">
                <a16:creationId xmlns="" xmlns:a16="http://schemas.microsoft.com/office/drawing/2014/main" id="{380EDDDE-CB59-4C37-9D32-7A4F7F6803F4}"/>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 useBgFill="1">
        <p:nvSpPr>
          <p:cNvPr id="12" name="矩形 11">
            <a:extLst>
              <a:ext uri="{FF2B5EF4-FFF2-40B4-BE49-F238E27FC236}">
                <a16:creationId xmlns="" xmlns:a16="http://schemas.microsoft.com/office/drawing/2014/main" id="{665B9288-6E96-4622-B097-741F964E3EB4}"/>
              </a:ext>
            </a:extLst>
          </p:cNvPr>
          <p:cNvSpPr/>
          <p:nvPr userDrawn="1"/>
        </p:nvSpPr>
        <p:spPr>
          <a:xfrm>
            <a:off x="1619250" y="495300"/>
            <a:ext cx="8705850" cy="440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21124919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Lst>
  <mc:AlternateContent xmlns:mc="http://schemas.openxmlformats.org/markup-compatibility/2006">
    <mc:Choice xmlns=""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29">
            <a:extLst>
              <a:ext uri="{FF2B5EF4-FFF2-40B4-BE49-F238E27FC236}">
                <a16:creationId xmlns="" xmlns:a16="http://schemas.microsoft.com/office/drawing/2014/main" id="{63D35B06-7DA4-4473-AFEA-12E26916807F}"/>
              </a:ext>
            </a:extLst>
          </p:cNvPr>
          <p:cNvSpPr/>
          <p:nvPr/>
        </p:nvSpPr>
        <p:spPr bwMode="auto">
          <a:xfrm>
            <a:off x="5221017" y="262328"/>
            <a:ext cx="1749965" cy="1563763"/>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rgbClr val="E30000"/>
              </a:gs>
              <a:gs pos="100000">
                <a:srgbClr val="760303"/>
              </a:gs>
            </a:gsLst>
            <a:lin ang="18900000" scaled="0"/>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1800">
              <a:gradFill>
                <a:gsLst>
                  <a:gs pos="0">
                    <a:srgbClr val="E30000"/>
                  </a:gs>
                  <a:gs pos="100000">
                    <a:srgbClr val="760303"/>
                  </a:gs>
                </a:gsLst>
                <a:lin ang="5400000" scaled="0"/>
              </a:gradFill>
              <a:effectLst>
                <a:outerShdw blurRad="38100" dist="38100" dir="2700000" algn="tl">
                  <a:srgbClr val="000000">
                    <a:alpha val="43137"/>
                  </a:srgbClr>
                </a:outerShdw>
              </a:effectLst>
            </a:endParaRPr>
          </a:p>
        </p:txBody>
      </p:sp>
      <p:sp>
        <p:nvSpPr>
          <p:cNvPr id="4" name="Rectangle 3"/>
          <p:cNvSpPr txBox="1">
            <a:spLocks noChangeArrowheads="1"/>
          </p:cNvSpPr>
          <p:nvPr/>
        </p:nvSpPr>
        <p:spPr>
          <a:xfrm>
            <a:off x="2141892" y="2143641"/>
            <a:ext cx="7766382" cy="1007849"/>
          </a:xfrm>
          <a:prstGeom prst="rect">
            <a:avLst/>
          </a:prstGeom>
        </p:spPr>
        <p:txBody>
          <a:bodyPr>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48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rPr>
              <a:t>  </a:t>
            </a:r>
            <a:r>
              <a:rPr lang="zh-CN" altLang="en-US" sz="48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rPr>
              <a:t>第三讲  </a:t>
            </a:r>
            <a:r>
              <a:rPr lang="zh-CN" altLang="en-US" sz="54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rPr>
              <a:t>党的性质和宗旨</a:t>
            </a:r>
          </a:p>
          <a:p>
            <a:endParaRPr lang="zh-CN" altLang="en-US" sz="24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endParaRPr>
          </a:p>
          <a:p>
            <a:endParaRPr lang="zh-CN" altLang="en-US" sz="24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endParaRPr>
          </a:p>
          <a:p>
            <a:pPr marL="0" indent="0">
              <a:buNone/>
            </a:pPr>
            <a:r>
              <a:rPr lang="zh-CN" altLang="en-US"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rPr>
              <a:t>           </a:t>
            </a:r>
            <a:endParaRPr lang="zh-CN" altLang="en-US" sz="4800" b="1" dirty="0" smtClean="0">
              <a:ln w="11430"/>
              <a:effectLst>
                <a:outerShdw blurRad="50800" dist="39000" dir="5460000" algn="tl">
                  <a:schemeClr val="bg1">
                    <a:alpha val="38000"/>
                  </a:schemeClr>
                </a:outerShdw>
              </a:effectLst>
              <a:latin typeface="微软雅黑" panose="020B0503020204020204" pitchFamily="34" charset="-122"/>
              <a:ea typeface="微软雅黑" panose="020B0503020204020204" pitchFamily="34" charset="-122"/>
            </a:endParaRPr>
          </a:p>
        </p:txBody>
      </p:sp>
      <p:sp>
        <p:nvSpPr>
          <p:cNvPr id="7" name="矩形 6"/>
          <p:cNvSpPr/>
          <p:nvPr/>
        </p:nvSpPr>
        <p:spPr>
          <a:xfrm>
            <a:off x="3239068" y="3974405"/>
            <a:ext cx="6560024" cy="1436932"/>
          </a:xfrm>
          <a:prstGeom prst="rect">
            <a:avLst/>
          </a:prstGeom>
        </p:spPr>
        <p:txBody>
          <a:bodyPr wrap="square">
            <a:spAutoFit/>
          </a:bodyPr>
          <a:lstStyle/>
          <a:p>
            <a:pPr>
              <a:lnSpc>
                <a:spcPct val="200000"/>
              </a:lnSpc>
            </a:pPr>
            <a:r>
              <a:rPr lang="zh-CN" altLang="en-US" sz="2400" b="1" dirty="0">
                <a:latin typeface="黑体" panose="02010609060101010101" pitchFamily="49" charset="-122"/>
                <a:ea typeface="黑体" panose="02010609060101010101" pitchFamily="49" charset="-122"/>
              </a:rPr>
              <a:t>中共达州市职业高级中学第一支部   王学平</a:t>
            </a:r>
          </a:p>
          <a:p>
            <a:pPr>
              <a:lnSpc>
                <a:spcPct val="20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2019</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月</a:t>
            </a:r>
          </a:p>
        </p:txBody>
      </p:sp>
      <p:sp>
        <p:nvSpPr>
          <p:cNvPr id="8" name="Rectangle 2"/>
          <p:cNvSpPr txBox="1">
            <a:spLocks noChangeArrowheads="1"/>
          </p:cNvSpPr>
          <p:nvPr/>
        </p:nvSpPr>
        <p:spPr>
          <a:xfrm>
            <a:off x="5403306" y="3232535"/>
            <a:ext cx="4395786" cy="450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n>
                  <a:solidFill>
                    <a:schemeClr val="bg1"/>
                  </a:solidFill>
                </a:ln>
                <a:latin typeface="微软雅黑" panose="020B0503020204020204" pitchFamily="34" charset="-122"/>
                <a:ea typeface="微软雅黑" panose="020B0503020204020204" pitchFamily="34" charset="-122"/>
              </a:rPr>
              <a:t>——</a:t>
            </a:r>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信仰</a:t>
            </a:r>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系列党课</a:t>
            </a:r>
          </a:p>
        </p:txBody>
      </p:sp>
    </p:spTree>
    <p:extLst>
      <p:ext uri="{BB962C8B-B14F-4D97-AF65-F5344CB8AC3E}">
        <p14:creationId xmlns="" xmlns:p14="http://schemas.microsoft.com/office/powerpoint/2010/main" val="2740775208"/>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6*min(max(#ppt_w*#ppt_h,.3),1)-7.4)/-.7*#ppt_w"/>
                                          </p:val>
                                        </p:tav>
                                        <p:tav tm="100000">
                                          <p:val>
                                            <p:strVal val="#ppt_w"/>
                                          </p:val>
                                        </p:tav>
                                      </p:tavLst>
                                    </p:anim>
                                    <p:anim calcmode="lin" valueType="num">
                                      <p:cBhvr>
                                        <p:cTn id="8" dur="1000" fill="hold"/>
                                        <p:tgtEl>
                                          <p:spTgt spid="6"/>
                                        </p:tgtEl>
                                        <p:attrNameLst>
                                          <p:attrName>ppt_h</p:attrName>
                                        </p:attrNameLst>
                                      </p:cBhvr>
                                      <p:tavLst>
                                        <p:tav tm="0">
                                          <p:val>
                                            <p:strVal val="(6*min(max(#ppt_w*#ppt_h,.3),1)-7.4)/-.7*#ppt_h"/>
                                          </p:val>
                                        </p:tav>
                                        <p:tav tm="100000">
                                          <p:val>
                                            <p:strVal val="#ppt_h"/>
                                          </p:val>
                                        </p:tav>
                                      </p:tavLst>
                                    </p:anim>
                                    <p:anim calcmode="lin" valueType="num">
                                      <p:cBhvr>
                                        <p:cTn id="9" dur="1000" fill="hold"/>
                                        <p:tgtEl>
                                          <p:spTgt spid="6"/>
                                        </p:tgtEl>
                                        <p:attrNameLst>
                                          <p:attrName>ppt_x</p:attrName>
                                        </p:attrNameLst>
                                      </p:cBhvr>
                                      <p:tavLst>
                                        <p:tav tm="0">
                                          <p:val>
                                            <p:fltVal val="0.5"/>
                                          </p:val>
                                        </p:tav>
                                        <p:tav tm="100000">
                                          <p:val>
                                            <p:strVal val="#ppt_x"/>
                                          </p:val>
                                        </p:tav>
                                      </p:tavLst>
                                    </p:anim>
                                    <p:anim calcmode="lin" valueType="num">
                                      <p:cBhvr>
                                        <p:cTn id="10" dur="10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750" fill="hold"/>
                                        <p:tgtEl>
                                          <p:spTgt spid="8"/>
                                        </p:tgtEl>
                                        <p:attrNameLst>
                                          <p:attrName>ppt_x</p:attrName>
                                        </p:attrNameLst>
                                      </p:cBhvr>
                                      <p:tavLst>
                                        <p:tav tm="0">
                                          <p:val>
                                            <p:strVal val="1+#ppt_w/2"/>
                                          </p:val>
                                        </p:tav>
                                        <p:tav tm="100000">
                                          <p:val>
                                            <p:strVal val="#ppt_x"/>
                                          </p:val>
                                        </p:tav>
                                      </p:tavLst>
                                    </p:anim>
                                    <p:anim calcmode="lin" valueType="num">
                                      <p:cBhvr additive="base">
                                        <p:cTn id="20" dur="17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475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2775760"/>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1977</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8</a:t>
            </a:r>
            <a:r>
              <a:rPr lang="zh-CN" altLang="en-US" sz="2400" b="1" dirty="0">
                <a:latin typeface="黑体" panose="02010609060101010101" pitchFamily="49" charset="-122"/>
                <a:ea typeface="黑体" panose="02010609060101010101" pitchFamily="49" charset="-122"/>
              </a:rPr>
              <a:t>月，党的十一大通过的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规定党的性质是：中国共产党是无产阶级的政党，是无产阶级的阶级组织的最高形式，是由无产阶级先进分子所组成的、领导无产阶级和革命群众对于阶级敌人进行战斗的朝气蓬勃的先锋队组织。</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3144882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2308324"/>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1982</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9</a:t>
            </a:r>
            <a:r>
              <a:rPr lang="zh-CN" altLang="en-US" sz="2400" b="1" dirty="0">
                <a:latin typeface="黑体" panose="02010609060101010101" pitchFamily="49" charset="-122"/>
                <a:ea typeface="黑体" panose="02010609060101010101" pitchFamily="49" charset="-122"/>
              </a:rPr>
              <a:t>月，党的十二大通过的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规定党的性质是：中国共产党是中国工人阶级的先锋队，是中国各族人民利益的忠实代表，是中国社会主义事业的领导核心。</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2175871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548073" y="3356194"/>
            <a:ext cx="8213785" cy="2862322"/>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2002</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11</a:t>
            </a:r>
            <a:r>
              <a:rPr lang="zh-CN" altLang="en-US" sz="2400" b="1" dirty="0">
                <a:latin typeface="黑体" panose="02010609060101010101" pitchFamily="49" charset="-122"/>
                <a:ea typeface="黑体" panose="02010609060101010101" pitchFamily="49" charset="-122"/>
              </a:rPr>
              <a:t>月，党的十六大通过的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a:t>
            </a:r>
            <a:r>
              <a:rPr lang="zh-CN" altLang="en-US" sz="2400" b="1" dirty="0">
                <a:solidFill>
                  <a:srgbClr val="FF0000"/>
                </a:solidFill>
                <a:latin typeface="黑体" panose="02010609060101010101" pitchFamily="49" charset="-122"/>
                <a:ea typeface="黑体" panose="02010609060101010101" pitchFamily="49" charset="-122"/>
              </a:rPr>
              <a:t>中国共产党是中国工人阶级的先锋队，同时是中国人民和中华民族的先锋队，是中国特色社会主义事业的领导核心，代表中国先进生产力的发展要求，代表中国先进文化的前进方向，代表中国最广大人民的根本利益。</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6069148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3" name="矩形 2"/>
          <p:cNvSpPr/>
          <p:nvPr/>
        </p:nvSpPr>
        <p:spPr>
          <a:xfrm>
            <a:off x="1997146" y="3605520"/>
            <a:ext cx="7142577" cy="2308324"/>
          </a:xfrm>
          <a:prstGeom prst="rect">
            <a:avLst/>
          </a:prstGeom>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 （简称“两个先锋队”</a:t>
            </a:r>
            <a:r>
              <a:rPr lang="zh-CN" altLang="en-US" sz="2400" b="1" dirty="0" smtClean="0">
                <a:latin typeface="黑体" panose="02010609060101010101" pitchFamily="49" charset="-122"/>
                <a:ea typeface="黑体" panose="02010609060101010101" pitchFamily="49" charset="-122"/>
              </a:rPr>
              <a:t>）</a:t>
            </a:r>
            <a:endParaRPr lang="en-US" altLang="zh-CN" sz="2400" b="1" dirty="0" smtClean="0">
              <a:latin typeface="黑体" panose="02010609060101010101" pitchFamily="49" charset="-122"/>
              <a:ea typeface="黑体" panose="02010609060101010101" pitchFamily="49" charset="-122"/>
            </a:endParaRPr>
          </a:p>
          <a:p>
            <a:pPr>
              <a:lnSpc>
                <a:spcPct val="150000"/>
              </a:lnSpc>
            </a:pPr>
            <a:r>
              <a:rPr lang="zh-CN" altLang="en-US" sz="2400" b="1" dirty="0" smtClean="0">
                <a:latin typeface="黑体" panose="02010609060101010101" pitchFamily="49" charset="-122"/>
                <a:ea typeface="黑体" panose="02010609060101010101" pitchFamily="49" charset="-122"/>
              </a:rPr>
              <a:t>“两个先锋队”</a:t>
            </a:r>
            <a:r>
              <a:rPr lang="zh-CN" altLang="en-US" sz="2400" b="1" dirty="0">
                <a:latin typeface="黑体" panose="02010609060101010101" pitchFamily="49" charset="-122"/>
                <a:ea typeface="黑体" panose="02010609060101010101" pitchFamily="49" charset="-122"/>
              </a:rPr>
              <a:t>，是对中国共产党性质的新概括</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a:p>
            <a:pPr>
              <a:lnSpc>
                <a:spcPct val="150000"/>
              </a:lnSpc>
            </a:pPr>
            <a:r>
              <a:rPr lang="zh-CN" altLang="en-US" sz="2400" b="1" dirty="0" smtClean="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中国共产党是中国工人阶级的先锋队”</a:t>
            </a:r>
            <a:r>
              <a:rPr lang="zh-CN" altLang="en-US" sz="2400" b="1" dirty="0" smtClean="0">
                <a:latin typeface="黑体" panose="02010609060101010101" pitchFamily="49" charset="-122"/>
                <a:ea typeface="黑体" panose="02010609060101010101" pitchFamily="49" charset="-122"/>
              </a:rPr>
              <a:t>，</a:t>
            </a:r>
            <a:endParaRPr lang="en-US" altLang="zh-CN" sz="2400" b="1" dirty="0" smtClean="0">
              <a:latin typeface="黑体" panose="02010609060101010101" pitchFamily="49" charset="-122"/>
              <a:ea typeface="黑体" panose="02010609060101010101" pitchFamily="49" charset="-122"/>
            </a:endParaRPr>
          </a:p>
          <a:p>
            <a:pPr>
              <a:lnSpc>
                <a:spcPct val="150000"/>
              </a:lnSpc>
            </a:pPr>
            <a:r>
              <a:rPr lang="zh-CN" altLang="en-US" sz="2400" b="1" dirty="0" smtClean="0">
                <a:latin typeface="黑体" panose="02010609060101010101" pitchFamily="49" charset="-122"/>
                <a:ea typeface="黑体" panose="02010609060101010101" pitchFamily="49" charset="-122"/>
              </a:rPr>
              <a:t>体现</a:t>
            </a:r>
            <a:r>
              <a:rPr lang="zh-CN" altLang="en-US" sz="2400" b="1" dirty="0">
                <a:latin typeface="黑体" panose="02010609060101010101" pitchFamily="49" charset="-122"/>
                <a:ea typeface="黑体" panose="02010609060101010101" pitchFamily="49" charset="-122"/>
              </a:rPr>
              <a:t>了中国共产党的阶级性和先进性的本质。</a:t>
            </a:r>
          </a:p>
        </p:txBody>
      </p:sp>
      <p:sp>
        <p:nvSpPr>
          <p:cNvPr id="2" name="矩形 1"/>
          <p:cNvSpPr/>
          <p:nvPr/>
        </p:nvSpPr>
        <p:spPr>
          <a:xfrm>
            <a:off x="837066" y="2959411"/>
            <a:ext cx="10654353" cy="535531"/>
          </a:xfrm>
          <a:prstGeom prst="rect">
            <a:avLst/>
          </a:prstGeom>
        </p:spPr>
        <p:txBody>
          <a:bodyPr wrap="square">
            <a:spAutoFit/>
          </a:bodyPr>
          <a:lstStyle/>
          <a:p>
            <a:pPr>
              <a:lnSpc>
                <a:spcPct val="120000"/>
              </a:lnSpc>
            </a:pPr>
            <a:r>
              <a:rPr lang="en-US" altLang="zh-CN" sz="2400" b="1" dirty="0">
                <a:solidFill>
                  <a:srgbClr val="FF0000"/>
                </a:solidFill>
                <a:latin typeface="黑体" panose="02010609060101010101" pitchFamily="49" charset="-122"/>
                <a:ea typeface="黑体" panose="02010609060101010101" pitchFamily="49" charset="-122"/>
              </a:rPr>
              <a:t>1.</a:t>
            </a:r>
            <a:r>
              <a:rPr lang="zh-CN" altLang="en-US" sz="2400" b="1" dirty="0">
                <a:solidFill>
                  <a:srgbClr val="FF0000"/>
                </a:solidFill>
                <a:latin typeface="黑体" panose="02010609060101010101" pitchFamily="49" charset="-122"/>
                <a:ea typeface="黑体" panose="02010609060101010101" pitchFamily="49" charset="-122"/>
              </a:rPr>
              <a:t>中国共产党是中国工人阶级的先锋队，同时是中国人民和中华民族的先锋队</a:t>
            </a:r>
          </a:p>
        </p:txBody>
      </p:sp>
    </p:spTree>
    <p:extLst>
      <p:ext uri="{BB962C8B-B14F-4D97-AF65-F5344CB8AC3E}">
        <p14:creationId xmlns="" xmlns:p14="http://schemas.microsoft.com/office/powerpoint/2010/main" val="14610396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4" name="矩形 3"/>
          <p:cNvSpPr/>
          <p:nvPr/>
        </p:nvSpPr>
        <p:spPr>
          <a:xfrm>
            <a:off x="1402762" y="3352398"/>
            <a:ext cx="7672999" cy="830997"/>
          </a:xfrm>
          <a:prstGeom prst="rect">
            <a:avLst/>
          </a:prstGeom>
          <a:ln w="38100">
            <a:solidFill>
              <a:schemeClr val="tx1"/>
            </a:solidFill>
            <a:prstDash val="sysDash"/>
          </a:ln>
        </p:spPr>
        <p:txBody>
          <a:bodyPr wrap="square">
            <a:spAutoFit/>
          </a:bodyPr>
          <a:lstStyle/>
          <a:p>
            <a:pPr algn="ctr">
              <a:lnSpc>
                <a:spcPct val="150000"/>
              </a:lnSpc>
            </a:pPr>
            <a:r>
              <a:rPr lang="zh-CN" altLang="en-US" sz="3200" b="1" dirty="0" smtClean="0">
                <a:solidFill>
                  <a:srgbClr val="FF0000"/>
                </a:solidFill>
                <a:latin typeface="黑体" panose="02010609060101010101" pitchFamily="49" charset="-122"/>
                <a:ea typeface="黑体" panose="02010609060101010101" pitchFamily="49" charset="-122"/>
              </a:rPr>
              <a:t>中国</a:t>
            </a:r>
            <a:r>
              <a:rPr lang="zh-CN" altLang="en-US" sz="3200" b="1" dirty="0">
                <a:solidFill>
                  <a:srgbClr val="FF0000"/>
                </a:solidFill>
                <a:latin typeface="黑体" panose="02010609060101010101" pitchFamily="49" charset="-122"/>
                <a:ea typeface="黑体" panose="02010609060101010101" pitchFamily="49" charset="-122"/>
              </a:rPr>
              <a:t>工人阶级是中国共产党的阶级基础</a:t>
            </a:r>
            <a:r>
              <a:rPr lang="zh-CN" altLang="en-US" sz="3200" b="1" dirty="0" smtClean="0">
                <a:solidFill>
                  <a:srgbClr val="FF0000"/>
                </a:solidFill>
                <a:latin typeface="黑体" panose="02010609060101010101" pitchFamily="49" charset="-122"/>
                <a:ea typeface="黑体" panose="02010609060101010101" pitchFamily="49" charset="-122"/>
              </a:rPr>
              <a:t>。</a:t>
            </a:r>
            <a:endParaRPr lang="en-US" altLang="zh-CN" sz="3200" b="1" dirty="0" smtClean="0">
              <a:solidFill>
                <a:srgbClr val="FF0000"/>
              </a:solidFill>
              <a:latin typeface="黑体" panose="02010609060101010101" pitchFamily="49" charset="-122"/>
              <a:ea typeface="黑体" panose="02010609060101010101" pitchFamily="49" charset="-122"/>
            </a:endParaRPr>
          </a:p>
        </p:txBody>
      </p:sp>
      <p:pic>
        <p:nvPicPr>
          <p:cNvPr id="11" name="图片 3" descr="1305490121_Gkyjs8.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474802" y="4045371"/>
            <a:ext cx="4717198" cy="281262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4625996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4" name="矩形 3"/>
          <p:cNvSpPr/>
          <p:nvPr/>
        </p:nvSpPr>
        <p:spPr>
          <a:xfrm>
            <a:off x="1402762" y="3352398"/>
            <a:ext cx="7672999" cy="1454244"/>
          </a:xfrm>
          <a:prstGeom prst="rect">
            <a:avLst/>
          </a:prstGeom>
          <a:ln w="38100">
            <a:solidFill>
              <a:schemeClr val="tx1"/>
            </a:solidFill>
            <a:prstDash val="sysDash"/>
          </a:ln>
        </p:spPr>
        <p:txBody>
          <a:bodyPr wrap="square">
            <a:spAutoFit/>
          </a:bodyPr>
          <a:lstStyle/>
          <a:p>
            <a:pPr>
              <a:lnSpc>
                <a:spcPct val="150000"/>
              </a:lnSpc>
            </a:pPr>
            <a:r>
              <a:rPr lang="en-US" altLang="zh-CN" sz="3200" b="1" dirty="0">
                <a:latin typeface="黑体" panose="02010609060101010101" pitchFamily="49" charset="-122"/>
                <a:ea typeface="黑体" panose="02010609060101010101" pitchFamily="49" charset="-122"/>
              </a:rPr>
              <a:t> </a:t>
            </a:r>
            <a:r>
              <a:rPr lang="en-US" altLang="zh-CN" sz="3200" b="1" dirty="0" smtClean="0">
                <a:latin typeface="黑体" panose="02010609060101010101" pitchFamily="49" charset="-122"/>
                <a:ea typeface="黑体" panose="02010609060101010101" pitchFamily="49" charset="-122"/>
              </a:rPr>
              <a:t>   </a:t>
            </a:r>
            <a:r>
              <a:rPr lang="zh-CN" altLang="en-US" sz="3200" b="1" dirty="0" smtClean="0">
                <a:solidFill>
                  <a:srgbClr val="FF0000"/>
                </a:solidFill>
                <a:latin typeface="黑体" panose="02010609060101010101" pitchFamily="49" charset="-122"/>
                <a:ea typeface="黑体" panose="02010609060101010101" pitchFamily="49" charset="-122"/>
              </a:rPr>
              <a:t>中国共产党</a:t>
            </a:r>
            <a:r>
              <a:rPr lang="zh-CN" altLang="en-US" sz="3200" b="1" dirty="0">
                <a:solidFill>
                  <a:srgbClr val="FF0000"/>
                </a:solidFill>
                <a:latin typeface="黑体" panose="02010609060101010101" pitchFamily="49" charset="-122"/>
                <a:ea typeface="黑体" panose="02010609060101010101" pitchFamily="49" charset="-122"/>
              </a:rPr>
              <a:t>是中国工人阶级的先锋队，</a:t>
            </a:r>
            <a:r>
              <a:rPr lang="zh-CN" altLang="en-US" sz="3200" b="1" dirty="0">
                <a:latin typeface="黑体" panose="02010609060101010101" pitchFamily="49" charset="-122"/>
                <a:ea typeface="黑体" panose="02010609060101010101" pitchFamily="49" charset="-122"/>
              </a:rPr>
              <a:t>体现了党的先进性。</a:t>
            </a:r>
            <a:endParaRPr lang="en-US" altLang="zh-CN" sz="3200" b="1" dirty="0" smtClean="0">
              <a:solidFill>
                <a:srgbClr val="FF0000"/>
              </a:solidFill>
              <a:latin typeface="黑体" panose="02010609060101010101" pitchFamily="49" charset="-122"/>
              <a:ea typeface="黑体" panose="02010609060101010101" pitchFamily="49" charset="-122"/>
            </a:endParaRPr>
          </a:p>
        </p:txBody>
      </p:sp>
      <p:pic>
        <p:nvPicPr>
          <p:cNvPr id="11" name="图片 3" descr="1305490121_Gkyjs8.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474802" y="4045371"/>
            <a:ext cx="4717198" cy="281262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882110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pic>
        <p:nvPicPr>
          <p:cNvPr id="11" name="图片 3" descr="1305490121_Gkyjs8.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474802" y="4045371"/>
            <a:ext cx="4717198" cy="281262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矩形 1"/>
          <p:cNvSpPr/>
          <p:nvPr/>
        </p:nvSpPr>
        <p:spPr>
          <a:xfrm>
            <a:off x="833523" y="2943696"/>
            <a:ext cx="10478264" cy="1569660"/>
          </a:xfrm>
          <a:prstGeom prst="rect">
            <a:avLst/>
          </a:prstGeom>
        </p:spPr>
        <p:txBody>
          <a:bodyPr wrap="square">
            <a:spAutoFit/>
          </a:bodyPr>
          <a:lstStyle/>
          <a:p>
            <a:pPr>
              <a:lnSpc>
                <a:spcPct val="200000"/>
              </a:lnSpc>
              <a:buFont typeface="Wingdings" pitchFamily="2" charset="2"/>
              <a:buNone/>
            </a:pPr>
            <a:r>
              <a:rPr lang="zh-CN" altLang="en-US" sz="2400" b="1" dirty="0" smtClean="0">
                <a:latin typeface="黑体" panose="02010609060101010101" pitchFamily="49" charset="-122"/>
                <a:ea typeface="黑体" panose="02010609060101010101" pitchFamily="49" charset="-122"/>
              </a:rPr>
              <a:t>    一方面</a:t>
            </a:r>
            <a:r>
              <a:rPr lang="zh-CN" altLang="en-US" sz="2400" b="1" dirty="0">
                <a:latin typeface="黑体" panose="02010609060101010101" pitchFamily="49" charset="-122"/>
                <a:ea typeface="黑体" panose="02010609060101010101" pitchFamily="49" charset="-122"/>
              </a:rPr>
              <a:t>，党是由工人阶级中具有共产主义觉悟的先进分子所组成的。</a:t>
            </a:r>
            <a:endParaRPr lang="en-US" altLang="zh-CN" sz="2400" b="1" dirty="0">
              <a:latin typeface="黑体" panose="02010609060101010101" pitchFamily="49" charset="-122"/>
              <a:ea typeface="黑体" panose="02010609060101010101" pitchFamily="49" charset="-122"/>
            </a:endParaRPr>
          </a:p>
          <a:p>
            <a:pPr>
              <a:lnSpc>
                <a:spcPct val="200000"/>
              </a:lnSpc>
              <a:buFont typeface="Wingdings" pitchFamily="2" charset="2"/>
              <a:buNone/>
            </a:pPr>
            <a:r>
              <a:rPr lang="zh-CN" altLang="en-US" sz="2400" b="1" dirty="0" smtClean="0">
                <a:latin typeface="黑体" panose="02010609060101010101" pitchFamily="49" charset="-122"/>
                <a:ea typeface="黑体" panose="02010609060101010101" pitchFamily="49" charset="-122"/>
              </a:rPr>
              <a:t>另一方面</a:t>
            </a:r>
            <a:r>
              <a:rPr lang="zh-CN" altLang="en-US" sz="2400" b="1" dirty="0">
                <a:latin typeface="黑体" panose="02010609060101010101" pitchFamily="49" charset="-122"/>
                <a:ea typeface="黑体" panose="02010609060101010101" pitchFamily="49" charset="-122"/>
              </a:rPr>
              <a:t>，党是以工人阶级的先进理论武装起来的。</a:t>
            </a:r>
          </a:p>
        </p:txBody>
      </p:sp>
    </p:spTree>
    <p:extLst>
      <p:ext uri="{BB962C8B-B14F-4D97-AF65-F5344CB8AC3E}">
        <p14:creationId xmlns="" xmlns:p14="http://schemas.microsoft.com/office/powerpoint/2010/main" val="164769410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4" name="矩形 3"/>
          <p:cNvSpPr/>
          <p:nvPr/>
        </p:nvSpPr>
        <p:spPr>
          <a:xfrm>
            <a:off x="1198044" y="2893852"/>
            <a:ext cx="7672999" cy="2308324"/>
          </a:xfrm>
          <a:prstGeom prst="rect">
            <a:avLst/>
          </a:prstGeom>
          <a:ln w="38100">
            <a:solidFill>
              <a:schemeClr val="tx1"/>
            </a:solidFill>
            <a:prstDash val="sysDash"/>
          </a:ln>
        </p:spPr>
        <p:txBody>
          <a:bodyPr wrap="square">
            <a:spAutoFit/>
          </a:bodyPr>
          <a:lstStyle/>
          <a:p>
            <a:pPr>
              <a:lnSpc>
                <a:spcPct val="150000"/>
              </a:lnSpc>
            </a:pPr>
            <a:r>
              <a:rPr lang="en-US" altLang="zh-CN" sz="3200" b="1" dirty="0">
                <a:latin typeface="黑体" panose="02010609060101010101" pitchFamily="49" charset="-122"/>
                <a:ea typeface="黑体" panose="02010609060101010101" pitchFamily="49" charset="-122"/>
              </a:rPr>
              <a:t> </a:t>
            </a:r>
            <a:r>
              <a:rPr lang="en-US" altLang="zh-CN" sz="3200" b="1" dirty="0" smtClean="0">
                <a:latin typeface="黑体" panose="02010609060101010101" pitchFamily="49" charset="-122"/>
                <a:ea typeface="黑体" panose="02010609060101010101" pitchFamily="49" charset="-122"/>
              </a:rPr>
              <a:t>   </a:t>
            </a:r>
            <a:r>
              <a:rPr lang="zh-CN" altLang="en-US" sz="3200" b="1" dirty="0">
                <a:solidFill>
                  <a:srgbClr val="FF0000"/>
                </a:solidFill>
                <a:latin typeface="黑体" panose="02010609060101010101" pitchFamily="49" charset="-122"/>
                <a:ea typeface="黑体" panose="02010609060101010101" pitchFamily="49" charset="-122"/>
              </a:rPr>
              <a:t>中国共产党是中国人民和中华民族的先锋队</a:t>
            </a:r>
            <a:r>
              <a:rPr lang="zh-CN" altLang="en-US" sz="3200" b="1" dirty="0" smtClean="0">
                <a:solidFill>
                  <a:srgbClr val="FF0000"/>
                </a:solidFill>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揭示了我们党的先进性与人民性、民族性相统一的本质。</a:t>
            </a:r>
            <a:endParaRPr lang="en-US" altLang="zh-CN" sz="3200" b="1" dirty="0" smtClean="0">
              <a:solidFill>
                <a:srgbClr val="FF0000"/>
              </a:solidFill>
              <a:latin typeface="黑体" panose="02010609060101010101" pitchFamily="49" charset="-122"/>
              <a:ea typeface="黑体" panose="02010609060101010101" pitchFamily="49" charset="-122"/>
            </a:endParaRPr>
          </a:p>
        </p:txBody>
      </p:sp>
      <p:pic>
        <p:nvPicPr>
          <p:cNvPr id="11" name="图片 3" descr="1305490121_Gkyjs8.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474802" y="4045371"/>
            <a:ext cx="4717198" cy="281262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3481647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2" name="矩形 1"/>
          <p:cNvSpPr/>
          <p:nvPr/>
        </p:nvSpPr>
        <p:spPr>
          <a:xfrm>
            <a:off x="833523" y="2943696"/>
            <a:ext cx="10478264" cy="2862322"/>
          </a:xfrm>
          <a:prstGeom prst="rect">
            <a:avLst/>
          </a:prstGeom>
        </p:spPr>
        <p:txBody>
          <a:bodyPr wrap="square">
            <a:spAutoFit/>
          </a:bodyPr>
          <a:lstStyle/>
          <a:p>
            <a:pPr>
              <a:lnSpc>
                <a:spcPct val="150000"/>
              </a:lnSpc>
              <a:buFont typeface="Wingdings" pitchFamily="2" charset="2"/>
              <a:buNone/>
            </a:pPr>
            <a:r>
              <a:rPr lang="zh-CN" altLang="en-US" sz="2400" b="1" dirty="0" smtClean="0">
                <a:latin typeface="黑体" panose="02010609060101010101" pitchFamily="49" charset="-122"/>
                <a:ea typeface="黑体" panose="02010609060101010101" pitchFamily="49" charset="-122"/>
              </a:rPr>
              <a:t>    党</a:t>
            </a:r>
            <a:r>
              <a:rPr lang="zh-CN" altLang="en-US" sz="2400" b="1" dirty="0">
                <a:latin typeface="黑体" panose="02010609060101010101" pitchFamily="49" charset="-122"/>
                <a:ea typeface="黑体" panose="02010609060101010101" pitchFamily="49" charset="-122"/>
              </a:rPr>
              <a:t>成立的时候，中国可以说政党林立，据不完全统计，当年有过二三百个政党。但是我们看绝大多数政党烟消云散了，甚至很多政党在历史上就没留下什么痕迹。而中国共产党走到今天，百年大党，而且走得越来越好，中国共产党为什么从那个时候一直走到今天？就是因为始终没改变自己的性质，始终坚持自己的宗旨，用习近平总书记的话说：</a:t>
            </a:r>
            <a:r>
              <a:rPr lang="zh-CN" altLang="en-US" sz="2400" b="1" dirty="0">
                <a:solidFill>
                  <a:srgbClr val="FF0000"/>
                </a:solidFill>
                <a:latin typeface="黑体" panose="02010609060101010101" pitchFamily="49" charset="-122"/>
                <a:ea typeface="黑体" panose="02010609060101010101" pitchFamily="49" charset="-122"/>
              </a:rPr>
              <a:t>不忘初心。</a:t>
            </a:r>
          </a:p>
        </p:txBody>
      </p:sp>
    </p:spTree>
    <p:extLst>
      <p:ext uri="{BB962C8B-B14F-4D97-AF65-F5344CB8AC3E}">
        <p14:creationId xmlns="" xmlns:p14="http://schemas.microsoft.com/office/powerpoint/2010/main" val="8231773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4" name="矩形 3"/>
          <p:cNvSpPr/>
          <p:nvPr/>
        </p:nvSpPr>
        <p:spPr>
          <a:xfrm>
            <a:off x="1198044" y="2893852"/>
            <a:ext cx="10006768" cy="1454244"/>
          </a:xfrm>
          <a:prstGeom prst="rect">
            <a:avLst/>
          </a:prstGeom>
          <a:ln w="38100">
            <a:solidFill>
              <a:schemeClr val="tx1"/>
            </a:solidFill>
            <a:prstDash val="sysDash"/>
          </a:ln>
        </p:spPr>
        <p:txBody>
          <a:bodyPr wrap="square">
            <a:spAutoFit/>
          </a:bodyPr>
          <a:lstStyle/>
          <a:p>
            <a:pPr>
              <a:lnSpc>
                <a:spcPct val="150000"/>
              </a:lnSpc>
            </a:pPr>
            <a:r>
              <a:rPr lang="zh-CN" altLang="en-US" sz="3200" b="1" dirty="0" smtClean="0">
                <a:solidFill>
                  <a:srgbClr val="FF0000"/>
                </a:solidFill>
                <a:latin typeface="黑体" panose="02010609060101010101" pitchFamily="49" charset="-122"/>
                <a:ea typeface="黑体" panose="02010609060101010101" pitchFamily="49" charset="-122"/>
              </a:rPr>
              <a:t>    中国共产党</a:t>
            </a:r>
            <a:r>
              <a:rPr lang="zh-CN" altLang="en-US" sz="3200" b="1" dirty="0">
                <a:solidFill>
                  <a:srgbClr val="FF0000"/>
                </a:solidFill>
                <a:latin typeface="黑体" panose="02010609060101010101" pitchFamily="49" charset="-122"/>
                <a:ea typeface="黑体" panose="02010609060101010101" pitchFamily="49" charset="-122"/>
              </a:rPr>
              <a:t>担负着实现中华民族伟大复兴的历史使命，这就决定了党是中华民族的先锋队。</a:t>
            </a:r>
            <a:endParaRPr lang="en-US" altLang="zh-CN" sz="3200" b="1" dirty="0" smtClean="0">
              <a:solidFill>
                <a:srgbClr val="FF0000"/>
              </a:solidFill>
              <a:latin typeface="黑体" panose="02010609060101010101" pitchFamily="49" charset="-122"/>
              <a:ea typeface="黑体" panose="02010609060101010101" pitchFamily="49" charset="-122"/>
            </a:endParaRPr>
          </a:p>
        </p:txBody>
      </p:sp>
      <p:pic>
        <p:nvPicPr>
          <p:cNvPr id="10" name="图片 2" descr="62b963a9gw1f9jju9lzv6j20hs0btq4h.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024881" y="4248878"/>
            <a:ext cx="3657601" cy="242940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7232083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F96C2CCF-2BAF-4480-9172-B0D0B719EFA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88" y="750247"/>
            <a:ext cx="12192000" cy="6094615"/>
          </a:xfrm>
          <a:prstGeom prst="rect">
            <a:avLst/>
          </a:prstGeom>
        </p:spPr>
      </p:pic>
      <p:sp>
        <p:nvSpPr>
          <p:cNvPr id="2" name="Freeform 5">
            <a:extLst>
              <a:ext uri="{FF2B5EF4-FFF2-40B4-BE49-F238E27FC236}">
                <a16:creationId xmlns="" xmlns:a16="http://schemas.microsoft.com/office/drawing/2014/main" id="{388B4C26-9063-4428-B8DE-99868BDFE75B}"/>
              </a:ext>
            </a:extLst>
          </p:cNvPr>
          <p:cNvSpPr/>
          <p:nvPr/>
        </p:nvSpPr>
        <p:spPr bwMode="auto">
          <a:xfrm>
            <a:off x="2170246" y="1334499"/>
            <a:ext cx="2855851" cy="3202129"/>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91440" tIns="45720" rIns="91440" bIns="45720" numCol="1" anchor="t" anchorCtr="0" compatLnSpc="1"/>
          <a:lstStyle/>
          <a:p>
            <a:endParaRPr lang="zh-CN" altLang="en-US" sz="1800"/>
          </a:p>
        </p:txBody>
      </p:sp>
      <p:sp>
        <p:nvSpPr>
          <p:cNvPr id="3" name="Freeform 5">
            <a:extLst>
              <a:ext uri="{FF2B5EF4-FFF2-40B4-BE49-F238E27FC236}">
                <a16:creationId xmlns="" xmlns:a16="http://schemas.microsoft.com/office/drawing/2014/main" id="{295C64B1-D6DC-457D-9142-9ECF2F67FE5D}"/>
              </a:ext>
            </a:extLst>
          </p:cNvPr>
          <p:cNvSpPr/>
          <p:nvPr/>
        </p:nvSpPr>
        <p:spPr bwMode="auto">
          <a:xfrm>
            <a:off x="2400281" y="1606072"/>
            <a:ext cx="2395783" cy="2686277"/>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gradFill>
            <a:gsLst>
              <a:gs pos="0">
                <a:srgbClr val="E30000"/>
              </a:gs>
              <a:gs pos="100000">
                <a:srgbClr val="760303"/>
              </a:gs>
            </a:gsLst>
            <a:lin ang="18900000" scaled="0"/>
          </a:gradFill>
          <a:ln w="28575">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 name="矩形 3">
            <a:extLst>
              <a:ext uri="{FF2B5EF4-FFF2-40B4-BE49-F238E27FC236}">
                <a16:creationId xmlns="" xmlns:a16="http://schemas.microsoft.com/office/drawing/2014/main" id="{914AD015-69E7-4D2E-A611-6E755FAF0023}"/>
              </a:ext>
            </a:extLst>
          </p:cNvPr>
          <p:cNvSpPr/>
          <p:nvPr/>
        </p:nvSpPr>
        <p:spPr>
          <a:xfrm>
            <a:off x="2618593" y="2321063"/>
            <a:ext cx="1959159" cy="1107996"/>
          </a:xfrm>
          <a:prstGeom prst="rect">
            <a:avLst/>
          </a:prstGeom>
          <a:noFill/>
          <a:effectLst/>
        </p:spPr>
        <p:txBody>
          <a:bodyPr wrap="square" rtlCol="0">
            <a:spAutoFit/>
          </a:bodyPr>
          <a:lstStyle/>
          <a:p>
            <a:pPr algn="dist"/>
            <a:r>
              <a:rPr lang="zh-CN" altLang="en-US" sz="6600" b="1" dirty="0">
                <a:solidFill>
                  <a:schemeClr val="bg1"/>
                </a:solidFill>
                <a:effectLst>
                  <a:outerShdw blurRad="152400" dist="152400" dir="2700000" algn="tl" rotWithShape="0">
                    <a:prstClr val="black">
                      <a:alpha val="60000"/>
                    </a:prstClr>
                  </a:outerShdw>
                </a:effectLst>
                <a:latin typeface="微软雅黑" panose="020B0503020204020204" charset="-122"/>
                <a:ea typeface="微软雅黑" panose="020B0503020204020204" charset="-122"/>
              </a:rPr>
              <a:t>目录</a:t>
            </a:r>
          </a:p>
        </p:txBody>
      </p:sp>
      <p:grpSp>
        <p:nvGrpSpPr>
          <p:cNvPr id="5" name="组合 4">
            <a:extLst>
              <a:ext uri="{FF2B5EF4-FFF2-40B4-BE49-F238E27FC236}">
                <a16:creationId xmlns="" xmlns:a16="http://schemas.microsoft.com/office/drawing/2014/main" id="{F3BD485D-40B8-4C42-889D-95C589898A68}"/>
              </a:ext>
            </a:extLst>
          </p:cNvPr>
          <p:cNvGrpSpPr/>
          <p:nvPr/>
        </p:nvGrpSpPr>
        <p:grpSpPr>
          <a:xfrm>
            <a:off x="5664430" y="2047400"/>
            <a:ext cx="3585584" cy="584775"/>
            <a:chOff x="5544649" y="837296"/>
            <a:chExt cx="4752902" cy="584775"/>
          </a:xfrm>
        </p:grpSpPr>
        <p:sp>
          <p:nvSpPr>
            <p:cNvPr id="6" name="圆角矩形 12">
              <a:extLst>
                <a:ext uri="{FF2B5EF4-FFF2-40B4-BE49-F238E27FC236}">
                  <a16:creationId xmlns="" xmlns:a16="http://schemas.microsoft.com/office/drawing/2014/main" id="{7D5AA9B6-A0F2-415C-BAA7-38E2658E6615}"/>
                </a:ext>
              </a:extLst>
            </p:cNvPr>
            <p:cNvSpPr/>
            <p:nvPr/>
          </p:nvSpPr>
          <p:spPr>
            <a:xfrm>
              <a:off x="5544649" y="861109"/>
              <a:ext cx="4752902" cy="523220"/>
            </a:xfrm>
            <a:prstGeom prst="roundRect">
              <a:avLst/>
            </a:prstGeom>
            <a:gradFill>
              <a:gsLst>
                <a:gs pos="0">
                  <a:srgbClr val="E30000"/>
                </a:gs>
                <a:gs pos="100000">
                  <a:srgbClr val="760303"/>
                </a:gs>
              </a:gsLst>
              <a:lin ang="18900000" scaled="0"/>
            </a:gradFill>
            <a:ln>
              <a:noFill/>
            </a:ln>
            <a:effectLst>
              <a:outerShdw blurRad="127000" dist="508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a:extLst>
                <a:ext uri="{FF2B5EF4-FFF2-40B4-BE49-F238E27FC236}">
                  <a16:creationId xmlns="" xmlns:a16="http://schemas.microsoft.com/office/drawing/2014/main" id="{58F98917-5C2F-4621-946B-E945221C57A7}"/>
                </a:ext>
              </a:extLst>
            </p:cNvPr>
            <p:cNvSpPr/>
            <p:nvPr/>
          </p:nvSpPr>
          <p:spPr>
            <a:xfrm>
              <a:off x="6395935" y="837296"/>
              <a:ext cx="3055559" cy="584775"/>
            </a:xfrm>
            <a:prstGeom prst="rect">
              <a:avLst/>
            </a:prstGeom>
          </p:spPr>
          <p:txBody>
            <a:bodyPr wrap="square">
              <a:spAutoFit/>
            </a:bodyPr>
            <a:lstStyle/>
            <a:p>
              <a:r>
                <a:rPr lang="zh-CN" altLang="en-US" sz="3200" b="1" spc="600" dirty="0">
                  <a:solidFill>
                    <a:schemeClr val="bg1"/>
                  </a:solidFill>
                  <a:latin typeface="微软雅黑" panose="020B0503020204020204" charset="-122"/>
                  <a:ea typeface="微软雅黑" panose="020B0503020204020204" charset="-122"/>
                </a:rPr>
                <a:t>党的性质</a:t>
              </a:r>
            </a:p>
          </p:txBody>
        </p:sp>
        <p:sp>
          <p:nvSpPr>
            <p:cNvPr id="8" name="圆角矩形 18">
              <a:extLst>
                <a:ext uri="{FF2B5EF4-FFF2-40B4-BE49-F238E27FC236}">
                  <a16:creationId xmlns="" xmlns:a16="http://schemas.microsoft.com/office/drawing/2014/main" id="{EC292AE0-6FBD-4928-981E-FA91696728F5}"/>
                </a:ext>
              </a:extLst>
            </p:cNvPr>
            <p:cNvSpPr>
              <a:spLocks noChangeAspect="1"/>
            </p:cNvSpPr>
            <p:nvPr/>
          </p:nvSpPr>
          <p:spPr>
            <a:xfrm>
              <a:off x="5600920" y="906719"/>
              <a:ext cx="589624" cy="43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C00000"/>
                  </a:solidFill>
                  <a:latin typeface="微软雅黑" panose="020B0503020204020204" charset="-122"/>
                  <a:ea typeface="微软雅黑" panose="020B0503020204020204" charset="-122"/>
                </a:rPr>
                <a:t>1</a:t>
              </a:r>
            </a:p>
          </p:txBody>
        </p:sp>
      </p:grpSp>
      <p:grpSp>
        <p:nvGrpSpPr>
          <p:cNvPr id="9" name="组合 8">
            <a:extLst>
              <a:ext uri="{FF2B5EF4-FFF2-40B4-BE49-F238E27FC236}">
                <a16:creationId xmlns="" xmlns:a16="http://schemas.microsoft.com/office/drawing/2014/main" id="{05BF6B3B-1CF6-4883-9111-80B9886CEFA1}"/>
              </a:ext>
            </a:extLst>
          </p:cNvPr>
          <p:cNvGrpSpPr/>
          <p:nvPr/>
        </p:nvGrpSpPr>
        <p:grpSpPr>
          <a:xfrm>
            <a:off x="5664430" y="3319939"/>
            <a:ext cx="3585584" cy="584775"/>
            <a:chOff x="5544649" y="1495675"/>
            <a:chExt cx="4752902" cy="584775"/>
          </a:xfrm>
        </p:grpSpPr>
        <p:sp>
          <p:nvSpPr>
            <p:cNvPr id="10" name="圆角矩形 13">
              <a:extLst>
                <a:ext uri="{FF2B5EF4-FFF2-40B4-BE49-F238E27FC236}">
                  <a16:creationId xmlns="" xmlns:a16="http://schemas.microsoft.com/office/drawing/2014/main" id="{3EC6F78E-69E9-4495-B068-6CB8B985A1AA}"/>
                </a:ext>
              </a:extLst>
            </p:cNvPr>
            <p:cNvSpPr/>
            <p:nvPr/>
          </p:nvSpPr>
          <p:spPr>
            <a:xfrm>
              <a:off x="5544649" y="1533136"/>
              <a:ext cx="4752902" cy="523220"/>
            </a:xfrm>
            <a:prstGeom prst="roundRect">
              <a:avLst/>
            </a:prstGeom>
            <a:gradFill>
              <a:gsLst>
                <a:gs pos="0">
                  <a:srgbClr val="E30000"/>
                </a:gs>
                <a:gs pos="100000">
                  <a:srgbClr val="760303"/>
                </a:gs>
              </a:gsLst>
              <a:lin ang="18900000" scaled="0"/>
            </a:gradFill>
            <a:ln>
              <a:noFill/>
            </a:ln>
            <a:effectLst>
              <a:outerShdw blurRad="127000" dist="508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a:extLst>
                <a:ext uri="{FF2B5EF4-FFF2-40B4-BE49-F238E27FC236}">
                  <a16:creationId xmlns="" xmlns:a16="http://schemas.microsoft.com/office/drawing/2014/main" id="{C1F8F39F-8D4A-4F2C-A7DD-3CFF4FE461B2}"/>
                </a:ext>
              </a:extLst>
            </p:cNvPr>
            <p:cNvSpPr/>
            <p:nvPr/>
          </p:nvSpPr>
          <p:spPr>
            <a:xfrm>
              <a:off x="6404821" y="1495675"/>
              <a:ext cx="3082854" cy="584775"/>
            </a:xfrm>
            <a:prstGeom prst="rect">
              <a:avLst/>
            </a:prstGeom>
          </p:spPr>
          <p:txBody>
            <a:bodyPr wrap="square">
              <a:spAutoFit/>
            </a:bodyPr>
            <a:lstStyle/>
            <a:p>
              <a:r>
                <a:rPr lang="zh-CN" altLang="en-US" sz="3200" b="1" spc="600" dirty="0" smtClean="0">
                  <a:solidFill>
                    <a:schemeClr val="bg1"/>
                  </a:solidFill>
                  <a:latin typeface="微软雅黑" panose="020B0503020204020204" charset="-122"/>
                  <a:ea typeface="微软雅黑" panose="020B0503020204020204" charset="-122"/>
                </a:rPr>
                <a:t>党的宗旨</a:t>
              </a:r>
              <a:endParaRPr lang="zh-CN" altLang="en-US" sz="3200" b="1" spc="600" dirty="0">
                <a:solidFill>
                  <a:schemeClr val="bg1"/>
                </a:solidFill>
                <a:latin typeface="微软雅黑" panose="020B0503020204020204" charset="-122"/>
                <a:ea typeface="微软雅黑" panose="020B0503020204020204" charset="-122"/>
              </a:endParaRPr>
            </a:p>
          </p:txBody>
        </p:sp>
        <p:sp>
          <p:nvSpPr>
            <p:cNvPr id="12" name="圆角矩形 19">
              <a:extLst>
                <a:ext uri="{FF2B5EF4-FFF2-40B4-BE49-F238E27FC236}">
                  <a16:creationId xmlns="" xmlns:a16="http://schemas.microsoft.com/office/drawing/2014/main" id="{708BAD63-C4A2-4F77-AE43-A83C09A2F705}"/>
                </a:ext>
              </a:extLst>
            </p:cNvPr>
            <p:cNvSpPr>
              <a:spLocks noChangeAspect="1"/>
            </p:cNvSpPr>
            <p:nvPr/>
          </p:nvSpPr>
          <p:spPr>
            <a:xfrm>
              <a:off x="5600920" y="1578746"/>
              <a:ext cx="589624" cy="43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C00000"/>
                  </a:solidFill>
                  <a:latin typeface="微软雅黑" panose="020B0503020204020204" charset="-122"/>
                  <a:ea typeface="微软雅黑" panose="020B0503020204020204" charset="-122"/>
                </a:rPr>
                <a:t>2</a:t>
              </a:r>
            </a:p>
          </p:txBody>
        </p:sp>
      </p:grpSp>
      <p:sp>
        <p:nvSpPr>
          <p:cNvPr id="23" name="Rectangle 2"/>
          <p:cNvSpPr txBox="1">
            <a:spLocks noChangeArrowheads="1"/>
          </p:cNvSpPr>
          <p:nvPr/>
        </p:nvSpPr>
        <p:spPr>
          <a:xfrm>
            <a:off x="8592332" y="0"/>
            <a:ext cx="3599668" cy="450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信仰</a:t>
            </a:r>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系列党课</a:t>
            </a:r>
          </a:p>
        </p:txBody>
      </p:sp>
    </p:spTree>
    <p:extLst>
      <p:ext uri="{BB962C8B-B14F-4D97-AF65-F5344CB8AC3E}">
        <p14:creationId xmlns="" xmlns:p14="http://schemas.microsoft.com/office/powerpoint/2010/main" val="2681184465"/>
      </p:ext>
    </p:extLst>
  </p:cSld>
  <p:clrMapOvr>
    <a:masterClrMapping/>
  </p:clrMapOvr>
  <mc:AlternateContent xmlns:mc="http://schemas.openxmlformats.org/markup-compatibility/2006">
    <mc:Choice xmlns=""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2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2"/>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ppt_w</p:attrName>
                                        </p:attrNameLst>
                                      </p:cBhvr>
                                      <p:tavLst>
                                        <p:tav tm="0">
                                          <p:val>
                                            <p:fltVal val="0"/>
                                          </p:val>
                                        </p:tav>
                                        <p:tav tm="100000">
                                          <p:val>
                                            <p:strVal val="#ppt_w"/>
                                          </p:val>
                                        </p:tav>
                                      </p:tavLst>
                                    </p:anim>
                                    <p:anim calcmode="lin" valueType="num">
                                      <p:cBhvr>
                                        <p:cTn id="17" dur="250" fill="hold"/>
                                        <p:tgtEl>
                                          <p:spTgt spid="3"/>
                                        </p:tgtEl>
                                        <p:attrNameLst>
                                          <p:attrName>ppt_h</p:attrName>
                                        </p:attrNameLst>
                                      </p:cBhvr>
                                      <p:tavLst>
                                        <p:tav tm="0">
                                          <p:val>
                                            <p:fltVal val="0"/>
                                          </p:val>
                                        </p:tav>
                                        <p:tav tm="100000">
                                          <p:val>
                                            <p:strVal val="#ppt_h"/>
                                          </p:val>
                                        </p:tav>
                                      </p:tavLst>
                                    </p:anim>
                                    <p:animEffect transition="in" filter="fade">
                                      <p:cBhvr>
                                        <p:cTn id="18" dur="250"/>
                                        <p:tgtEl>
                                          <p:spTgt spid="3"/>
                                        </p:tgtEl>
                                      </p:cBhvr>
                                    </p:animEffect>
                                  </p:childTnLst>
                                </p:cTn>
                              </p:par>
                              <p:par>
                                <p:cTn id="19" presetID="6" presetClass="emph" presetSubtype="0" decel="100000" fill="hold" grpId="1" nodeType="withEffect">
                                  <p:stCondLst>
                                    <p:cond delay="600"/>
                                  </p:stCondLst>
                                  <p:childTnLst>
                                    <p:animScale>
                                      <p:cBhvr>
                                        <p:cTn id="20" dur="250" fill="hold"/>
                                        <p:tgtEl>
                                          <p:spTgt spid="3"/>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ppt_w</p:attrName>
                                        </p:attrNameLst>
                                      </p:cBhvr>
                                      <p:tavLst>
                                        <p:tav tm="0">
                                          <p:val>
                                            <p:fltVal val="0"/>
                                          </p:val>
                                        </p:tav>
                                        <p:tav tm="100000">
                                          <p:val>
                                            <p:strVal val="#ppt_w"/>
                                          </p:val>
                                        </p:tav>
                                      </p:tavLst>
                                    </p:anim>
                                    <p:anim calcmode="lin" valueType="num">
                                      <p:cBhvr>
                                        <p:cTn id="26" dur="250" fill="hold"/>
                                        <p:tgtEl>
                                          <p:spTgt spid="4"/>
                                        </p:tgtEl>
                                        <p:attrNameLst>
                                          <p:attrName>ppt_h</p:attrName>
                                        </p:attrNameLst>
                                      </p:cBhvr>
                                      <p:tavLst>
                                        <p:tav tm="0">
                                          <p:val>
                                            <p:fltVal val="0"/>
                                          </p:val>
                                        </p:tav>
                                        <p:tav tm="100000">
                                          <p:val>
                                            <p:strVal val="#ppt_h"/>
                                          </p:val>
                                        </p:tav>
                                      </p:tavLst>
                                    </p:anim>
                                    <p:animEffect transition="in" filter="fade">
                                      <p:cBhvr>
                                        <p:cTn id="27" dur="250"/>
                                        <p:tgtEl>
                                          <p:spTgt spid="4"/>
                                        </p:tgtEl>
                                      </p:cBhvr>
                                    </p:animEffect>
                                  </p:childTnLst>
                                </p:cTn>
                              </p:par>
                              <p:par>
                                <p:cTn id="28" presetID="6" presetClass="emph" presetSubtype="0" decel="100000" fill="hold" grpId="1" nodeType="withEffect">
                                  <p:stCondLst>
                                    <p:cond delay="800"/>
                                  </p:stCondLst>
                                  <p:childTnLst>
                                    <p:animScale>
                                      <p:cBhvr>
                                        <p:cTn id="29" dur="250" fill="hold"/>
                                        <p:tgtEl>
                                          <p:spTgt spid="4"/>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4"/>
                                        </p:tgtEl>
                                      </p:cBhvr>
                                      <p:by x="83000" y="83000"/>
                                    </p:animScale>
                                  </p:childTnLst>
                                </p:cTn>
                              </p:par>
                            </p:childTnLst>
                          </p:cTn>
                        </p:par>
                        <p:par>
                          <p:cTn id="32" fill="hold">
                            <p:stCondLst>
                              <p:cond delay="125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35" presetClass="path" presetSubtype="0" accel="50000" decel="50000" fill="hold" nodeType="withEffect">
                                  <p:stCondLst>
                                    <p:cond delay="0"/>
                                  </p:stCondLst>
                                  <p:childTnLst>
                                    <p:animMotion origin="layout" path="M 1.25E-6 -1.11111E-6 L 0.31575 -1.11111E-6 " pathEditMode="relative" rAng="0" ptsTypes="AA">
                                      <p:cBhvr>
                                        <p:cTn id="39" dur="1000" spd="-100000" fill="hold"/>
                                        <p:tgtEl>
                                          <p:spTgt spid="5"/>
                                        </p:tgtEl>
                                        <p:attrNameLst>
                                          <p:attrName>ppt_x</p:attrName>
                                          <p:attrName>ppt_y</p:attrName>
                                        </p:attrNameLst>
                                      </p:cBhvr>
                                      <p:rCtr x="15781" y="0"/>
                                    </p:animMotion>
                                  </p:childTnLst>
                                </p:cTn>
                              </p:par>
                              <p:par>
                                <p:cTn id="40" presetID="53" presetClass="entr" presetSubtype="16" fill="hold"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35" presetClass="path" presetSubtype="0" accel="50000" decel="50000" fill="hold" nodeType="withEffect">
                                  <p:stCondLst>
                                    <p:cond delay="300"/>
                                  </p:stCondLst>
                                  <p:childTnLst>
                                    <p:animMotion origin="layout" path="M 1.25E-6 -1.11111E-6 L 0.31575 -1.11111E-6 " pathEditMode="relative" rAng="0" ptsTypes="AA">
                                      <p:cBhvr>
                                        <p:cTn id="46" dur="1000" spd="-100000" fill="hold"/>
                                        <p:tgtEl>
                                          <p:spTgt spid="9"/>
                                        </p:tgtEl>
                                        <p:attrNameLst>
                                          <p:attrName>ppt_x</p:attrName>
                                          <p:attrName>ppt_y</p:attrName>
                                        </p:attrNameLst>
                                      </p:cBhvr>
                                      <p:rCtr x="15781" y="0"/>
                                    </p:animMotion>
                                  </p:childTnLst>
                                </p:cTn>
                              </p:par>
                            </p:childTnLst>
                          </p:cTn>
                        </p:par>
                        <p:par>
                          <p:cTn id="47" fill="hold">
                            <p:stCondLst>
                              <p:cond delay="2550"/>
                            </p:stCondLst>
                            <p:childTnLst>
                              <p:par>
                                <p:cTn id="48" presetID="2" presetClass="entr" presetSubtype="2"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1750" fill="hold"/>
                                        <p:tgtEl>
                                          <p:spTgt spid="23"/>
                                        </p:tgtEl>
                                        <p:attrNameLst>
                                          <p:attrName>ppt_x</p:attrName>
                                        </p:attrNameLst>
                                      </p:cBhvr>
                                      <p:tavLst>
                                        <p:tav tm="0">
                                          <p:val>
                                            <p:strVal val="1+#ppt_w/2"/>
                                          </p:val>
                                        </p:tav>
                                        <p:tav tm="100000">
                                          <p:val>
                                            <p:strVal val="#ppt_x"/>
                                          </p:val>
                                        </p:tav>
                                      </p:tavLst>
                                    </p:anim>
                                    <p:anim calcmode="lin" valueType="num">
                                      <p:cBhvr additive="base">
                                        <p:cTn id="51" dur="1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3" grpId="0" bldLvl="0" animBg="1"/>
      <p:bldP spid="3" grpId="1" bldLvl="0" animBg="1"/>
      <p:bldP spid="3" grpId="2" bldLvl="0" animBg="1"/>
      <p:bldP spid="4" grpId="0" bldLvl="0" animBg="1"/>
      <p:bldP spid="4" grpId="1" bldLvl="0" animBg="1"/>
      <p:bldP spid="4" grpId="2" bldLvl="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1219658"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深刻理解党的性质的</a:t>
            </a:r>
            <a:r>
              <a:rPr lang="zh-CN" altLang="en-US" sz="2400" b="1" dirty="0" smtClean="0">
                <a:latin typeface="黑体" panose="02010609060101010101" pitchFamily="49" charset="-122"/>
                <a:ea typeface="黑体" panose="02010609060101010101" pitchFamily="49" charset="-122"/>
              </a:rPr>
              <a:t>内涵</a:t>
            </a:r>
            <a:endParaRPr lang="zh-CN" altLang="en-US" sz="2400" b="1" dirty="0">
              <a:latin typeface="黑体" panose="02010609060101010101" pitchFamily="49" charset="-122"/>
              <a:ea typeface="黑体" panose="02010609060101010101" pitchFamily="49" charset="-122"/>
            </a:endParaRPr>
          </a:p>
        </p:txBody>
      </p:sp>
      <p:sp>
        <p:nvSpPr>
          <p:cNvPr id="3" name="矩形 2"/>
          <p:cNvSpPr/>
          <p:nvPr/>
        </p:nvSpPr>
        <p:spPr>
          <a:xfrm>
            <a:off x="476474" y="3564576"/>
            <a:ext cx="11342487" cy="2573012"/>
          </a:xfrm>
          <a:prstGeom prst="rect">
            <a:avLst/>
          </a:prstGeom>
        </p:spPr>
        <p:txBody>
          <a:bodyPr wrap="square">
            <a:spAutoFit/>
          </a:bodyPr>
          <a:lstStyle/>
          <a:p>
            <a:pPr>
              <a:lnSpc>
                <a:spcPct val="130000"/>
              </a:lnSpc>
            </a:pPr>
            <a:r>
              <a:rPr lang="zh-CN" altLang="en-US" sz="2400" b="1" dirty="0">
                <a:latin typeface="黑体" panose="02010609060101010101" pitchFamily="49" charset="-122"/>
                <a:ea typeface="黑体" panose="02010609060101010101" pitchFamily="49" charset="-122"/>
              </a:rPr>
              <a:t> </a:t>
            </a:r>
            <a:r>
              <a:rPr lang="en-US" altLang="zh-CN" sz="2800" dirty="0">
                <a:latin typeface="黑体" panose="02010609060101010101" pitchFamily="49" charset="-122"/>
                <a:ea typeface="黑体" panose="02010609060101010101" pitchFamily="49" charset="-122"/>
              </a:rPr>
              <a:t> </a:t>
            </a:r>
            <a:r>
              <a:rPr lang="en-US" altLang="zh-CN" sz="2800" dirty="0" smtClean="0">
                <a:latin typeface="黑体" panose="02010609060101010101" pitchFamily="49" charset="-122"/>
                <a:ea typeface="黑体" panose="02010609060101010101" pitchFamily="49" charset="-122"/>
              </a:rPr>
              <a:t> </a:t>
            </a:r>
            <a:r>
              <a:rPr lang="zh-CN" altLang="en-US" sz="2400" b="1" dirty="0" smtClean="0">
                <a:latin typeface="黑体" panose="02010609060101010101" pitchFamily="49" charset="-122"/>
                <a:ea typeface="黑体" panose="02010609060101010101" pitchFamily="49" charset="-122"/>
              </a:rPr>
              <a:t>中国共产党</a:t>
            </a:r>
            <a:r>
              <a:rPr lang="zh-CN" altLang="en-US" sz="2400" b="1" dirty="0">
                <a:latin typeface="黑体" panose="02010609060101010101" pitchFamily="49" charset="-122"/>
                <a:ea typeface="黑体" panose="02010609060101010101" pitchFamily="49" charset="-122"/>
              </a:rPr>
              <a:t>的先锋队性质，决定了党的核心领导地位。党的领导地位不是自封的，是在长期的革命和建设中形成的，是</a:t>
            </a:r>
            <a:r>
              <a:rPr lang="zh-CN" altLang="en-US" sz="2400" b="1" dirty="0">
                <a:solidFill>
                  <a:srgbClr val="FF0000"/>
                </a:solidFill>
                <a:latin typeface="黑体" panose="02010609060101010101" pitchFamily="49" charset="-122"/>
                <a:ea typeface="黑体" panose="02010609060101010101" pitchFamily="49" charset="-122"/>
              </a:rPr>
              <a:t>历史的选择</a:t>
            </a:r>
            <a:r>
              <a:rPr lang="zh-CN" altLang="en-US" sz="2400" b="1" dirty="0">
                <a:latin typeface="黑体" panose="02010609060101010101" pitchFamily="49" charset="-122"/>
                <a:ea typeface="黑体" panose="02010609060101010101" pitchFamily="49" charset="-122"/>
              </a:rPr>
              <a:t>和</a:t>
            </a:r>
            <a:r>
              <a:rPr lang="zh-CN" altLang="en-US" sz="2400" b="1" dirty="0">
                <a:solidFill>
                  <a:srgbClr val="FF0000"/>
                </a:solidFill>
                <a:latin typeface="黑体" panose="02010609060101010101" pitchFamily="49" charset="-122"/>
                <a:ea typeface="黑体" panose="02010609060101010101" pitchFamily="49" charset="-122"/>
              </a:rPr>
              <a:t>人民的选择</a:t>
            </a:r>
            <a:r>
              <a:rPr lang="zh-CN" altLang="en-US" sz="2400" b="1" dirty="0">
                <a:latin typeface="黑体" panose="02010609060101010101" pitchFamily="49" charset="-122"/>
                <a:ea typeface="黑体" panose="02010609060101010101" pitchFamily="49" charset="-122"/>
              </a:rPr>
              <a:t>，是经过了实践检验的。在新的历史时期，党的领导是中国特色社会主义事业取得胜利的</a:t>
            </a:r>
            <a:r>
              <a:rPr lang="zh-CN" altLang="en-US" sz="2400" b="1" dirty="0">
                <a:solidFill>
                  <a:srgbClr val="FF0000"/>
                </a:solidFill>
                <a:latin typeface="黑体" panose="02010609060101010101" pitchFamily="49" charset="-122"/>
                <a:ea typeface="黑体" panose="02010609060101010101" pitchFamily="49" charset="-122"/>
              </a:rPr>
              <a:t>根本保证</a:t>
            </a:r>
            <a:r>
              <a:rPr lang="zh-CN" altLang="en-US" sz="2400" b="1" dirty="0">
                <a:latin typeface="黑体" panose="02010609060101010101" pitchFamily="49" charset="-122"/>
                <a:ea typeface="黑体" panose="02010609060101010101" pitchFamily="49" charset="-122"/>
              </a:rPr>
              <a:t>。在新的形势下，我们要坚持和加强党的领导，服从和维护党的领导，在党的领导下实现中华民族伟大复兴之梦。</a:t>
            </a:r>
          </a:p>
        </p:txBody>
      </p:sp>
      <p:sp>
        <p:nvSpPr>
          <p:cNvPr id="2" name="矩形 1"/>
          <p:cNvSpPr/>
          <p:nvPr/>
        </p:nvSpPr>
        <p:spPr>
          <a:xfrm>
            <a:off x="837066" y="2959411"/>
            <a:ext cx="10654353" cy="476669"/>
          </a:xfrm>
          <a:prstGeom prst="rect">
            <a:avLst/>
          </a:prstGeom>
        </p:spPr>
        <p:txBody>
          <a:bodyPr wrap="square">
            <a:spAutoFit/>
          </a:bodyPr>
          <a:lstStyle/>
          <a:p>
            <a:pPr>
              <a:lnSpc>
                <a:spcPct val="120000"/>
              </a:lnSpc>
            </a:pPr>
            <a:r>
              <a:rPr lang="en-US" altLang="zh-CN" sz="2400" b="1" dirty="0" smtClean="0">
                <a:solidFill>
                  <a:srgbClr val="FF0000"/>
                </a:solidFill>
                <a:latin typeface="黑体" panose="02010609060101010101" pitchFamily="49" charset="-122"/>
                <a:ea typeface="黑体" panose="02010609060101010101" pitchFamily="49" charset="-122"/>
              </a:rPr>
              <a:t>2.</a:t>
            </a:r>
            <a:r>
              <a:rPr lang="zh-CN" altLang="en-US" sz="2400" b="1" dirty="0">
                <a:solidFill>
                  <a:srgbClr val="FF0000"/>
                </a:solidFill>
                <a:latin typeface="黑体" panose="02010609060101010101" pitchFamily="49" charset="-122"/>
                <a:ea typeface="黑体" panose="02010609060101010101" pitchFamily="49" charset="-122"/>
              </a:rPr>
              <a:t>中国共产党是中国特色社会主义事业的领导核心。</a:t>
            </a:r>
          </a:p>
        </p:txBody>
      </p:sp>
    </p:spTree>
    <p:extLst>
      <p:ext uri="{BB962C8B-B14F-4D97-AF65-F5344CB8AC3E}">
        <p14:creationId xmlns="" xmlns:p14="http://schemas.microsoft.com/office/powerpoint/2010/main" val="44222740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480165AE-BA3F-48CF-A2F1-5260C31A36E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1"/>
            <a:ext cx="12192000" cy="6094615"/>
          </a:xfrm>
          <a:prstGeom prst="rect">
            <a:avLst/>
          </a:prstGeom>
        </p:spPr>
      </p:pic>
      <p:pic>
        <p:nvPicPr>
          <p:cNvPr id="9" name="图片 8">
            <a:extLst>
              <a:ext uri="{FF2B5EF4-FFF2-40B4-BE49-F238E27FC236}">
                <a16:creationId xmlns="" xmlns:a16="http://schemas.microsoft.com/office/drawing/2014/main" id="{9C29040B-A4ED-4D41-B99D-96C74359C7A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0800000" flipH="1">
            <a:off x="0" y="763386"/>
            <a:ext cx="12192000" cy="6094615"/>
          </a:xfrm>
          <a:prstGeom prst="rect">
            <a:avLst/>
          </a:prstGeom>
        </p:spPr>
      </p:pic>
      <p:sp>
        <p:nvSpPr>
          <p:cNvPr id="2" name="Freeform 5">
            <a:extLst>
              <a:ext uri="{FF2B5EF4-FFF2-40B4-BE49-F238E27FC236}">
                <a16:creationId xmlns="" xmlns:a16="http://schemas.microsoft.com/office/drawing/2014/main" id="{30903DEE-999B-4F1C-9AC5-1593FB3424B3}"/>
              </a:ext>
            </a:extLst>
          </p:cNvPr>
          <p:cNvSpPr/>
          <p:nvPr/>
        </p:nvSpPr>
        <p:spPr bwMode="auto">
          <a:xfrm>
            <a:off x="4901776" y="1107518"/>
            <a:ext cx="2388447" cy="2678853"/>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91440" tIns="45720" rIns="91440" bIns="45720" numCol="1" anchor="t" anchorCtr="0" compatLnSpc="1"/>
          <a:lstStyle/>
          <a:p>
            <a:endParaRPr lang="zh-CN" altLang="en-US" sz="1800"/>
          </a:p>
        </p:txBody>
      </p:sp>
      <p:sp>
        <p:nvSpPr>
          <p:cNvPr id="3" name="Freeform 5">
            <a:extLst>
              <a:ext uri="{FF2B5EF4-FFF2-40B4-BE49-F238E27FC236}">
                <a16:creationId xmlns="" xmlns:a16="http://schemas.microsoft.com/office/drawing/2014/main" id="{2DE012FA-ED50-4F8D-95E9-BDD05F4F21DE}"/>
              </a:ext>
            </a:extLst>
          </p:cNvPr>
          <p:cNvSpPr/>
          <p:nvPr/>
        </p:nvSpPr>
        <p:spPr bwMode="auto">
          <a:xfrm>
            <a:off x="5093969" y="1322995"/>
            <a:ext cx="2004060" cy="2247900"/>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gradFill>
            <a:gsLst>
              <a:gs pos="0">
                <a:srgbClr val="E30000"/>
              </a:gs>
              <a:gs pos="100000">
                <a:srgbClr val="760303"/>
              </a:gs>
            </a:gsLst>
            <a:lin ang="18900000" scaled="0"/>
          </a:gradFill>
          <a:ln w="28575">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 name="矩形 3">
            <a:extLst>
              <a:ext uri="{FF2B5EF4-FFF2-40B4-BE49-F238E27FC236}">
                <a16:creationId xmlns="" xmlns:a16="http://schemas.microsoft.com/office/drawing/2014/main" id="{E39C076C-EACC-473D-BC9C-9F4BA059C0AA}"/>
              </a:ext>
            </a:extLst>
          </p:cNvPr>
          <p:cNvSpPr/>
          <p:nvPr/>
        </p:nvSpPr>
        <p:spPr>
          <a:xfrm>
            <a:off x="5276426" y="2216710"/>
            <a:ext cx="1639147" cy="1107996"/>
          </a:xfrm>
          <a:prstGeom prst="rect">
            <a:avLst/>
          </a:prstGeom>
          <a:noFill/>
          <a:effectLst/>
        </p:spPr>
        <p:txBody>
          <a:bodyPr wrap="square" rtlCol="0">
            <a:spAutoFit/>
          </a:bodyPr>
          <a:lstStyle/>
          <a:p>
            <a:pPr algn="ctr"/>
            <a:r>
              <a:rPr lang="en-US" altLang="zh-CN" sz="6600" b="1" dirty="0" smtClean="0">
                <a:solidFill>
                  <a:schemeClr val="bg1"/>
                </a:solidFill>
                <a:effectLst>
                  <a:outerShdw blurRad="152400" dist="152400" dir="2700000" algn="tl" rotWithShape="0">
                    <a:prstClr val="black">
                      <a:alpha val="60000"/>
                    </a:prstClr>
                  </a:outerShdw>
                </a:effectLst>
                <a:latin typeface="微软雅黑" panose="020B0503020204020204" charset="-122"/>
                <a:ea typeface="微软雅黑" panose="020B0503020204020204" charset="-122"/>
              </a:rPr>
              <a:t>02</a:t>
            </a:r>
            <a:endParaRPr lang="en-US" altLang="zh-CN" sz="6600" b="1" dirty="0">
              <a:solidFill>
                <a:schemeClr val="bg1"/>
              </a:solidFill>
              <a:effectLst>
                <a:outerShdw blurRad="152400" dist="152400" dir="2700000" algn="tl" rotWithShape="0">
                  <a:prstClr val="black">
                    <a:alpha val="60000"/>
                  </a:prstClr>
                </a:outerShdw>
              </a:effectLst>
              <a:latin typeface="微软雅黑" panose="020B0503020204020204" charset="-122"/>
              <a:ea typeface="微软雅黑" panose="020B0503020204020204" charset="-122"/>
            </a:endParaRPr>
          </a:p>
        </p:txBody>
      </p:sp>
      <p:sp>
        <p:nvSpPr>
          <p:cNvPr id="6" name="矩形 5">
            <a:extLst>
              <a:ext uri="{FF2B5EF4-FFF2-40B4-BE49-F238E27FC236}">
                <a16:creationId xmlns="" xmlns:a16="http://schemas.microsoft.com/office/drawing/2014/main" id="{2562A298-5381-4F72-A163-CE87964F0879}"/>
              </a:ext>
            </a:extLst>
          </p:cNvPr>
          <p:cNvSpPr/>
          <p:nvPr/>
        </p:nvSpPr>
        <p:spPr>
          <a:xfrm>
            <a:off x="3878931" y="3956778"/>
            <a:ext cx="4488729" cy="1015663"/>
          </a:xfrm>
          <a:prstGeom prst="rect">
            <a:avLst/>
          </a:prstGeom>
        </p:spPr>
        <p:txBody>
          <a:bodyPr wrap="none">
            <a:spAutoFit/>
          </a:bodyPr>
          <a:lstStyle/>
          <a:p>
            <a:pPr algn="ctr"/>
            <a:r>
              <a:rPr lang="zh-CN" altLang="en-US" sz="6000" b="1" spc="600" dirty="0" smtClean="0">
                <a:gradFill>
                  <a:gsLst>
                    <a:gs pos="0">
                      <a:srgbClr val="E30000"/>
                    </a:gs>
                    <a:gs pos="100000">
                      <a:srgbClr val="760303"/>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rPr>
              <a:t>党 的 宗 旨</a:t>
            </a:r>
            <a:endParaRPr lang="zh-CN" altLang="en-US" sz="6000" b="1" spc="600" dirty="0">
              <a:gradFill>
                <a:gsLst>
                  <a:gs pos="0">
                    <a:srgbClr val="E30000"/>
                  </a:gs>
                  <a:gs pos="100000">
                    <a:srgbClr val="760303"/>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Freeform 29">
            <a:extLst>
              <a:ext uri="{FF2B5EF4-FFF2-40B4-BE49-F238E27FC236}">
                <a16:creationId xmlns="" xmlns:a16="http://schemas.microsoft.com/office/drawing/2014/main" id="{ED8A67E7-3D7F-4C0A-851A-A99FF2512CFB}"/>
              </a:ext>
            </a:extLst>
          </p:cNvPr>
          <p:cNvSpPr/>
          <p:nvPr/>
        </p:nvSpPr>
        <p:spPr bwMode="auto">
          <a:xfrm>
            <a:off x="5775324" y="1643602"/>
            <a:ext cx="641350" cy="573108"/>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1800" dirty="0">
              <a:gradFill>
                <a:gsLst>
                  <a:gs pos="0">
                    <a:srgbClr val="E30000"/>
                  </a:gs>
                  <a:gs pos="100000">
                    <a:srgbClr val="760303"/>
                  </a:gs>
                </a:gsLst>
                <a:lin ang="5400000" scaled="0"/>
              </a:gradFill>
              <a:effectLst>
                <a:outerShdw blurRad="38100" dist="38100" dir="2700000" algn="tl">
                  <a:srgbClr val="000000">
                    <a:alpha val="43137"/>
                  </a:srgbClr>
                </a:outerShdw>
              </a:effectLst>
            </a:endParaRPr>
          </a:p>
        </p:txBody>
      </p:sp>
      <p:pic>
        <p:nvPicPr>
          <p:cNvPr id="10" name="Picture 2" descr="中国共产党章程4"/>
          <p:cNvPicPr>
            <a:picLocks noChangeAspect="1" noChangeArrowheads="1"/>
          </p:cNvPicPr>
          <p:nvPr/>
        </p:nvPicPr>
        <p:blipFill>
          <a:blip r:embed="rId4"/>
          <a:srcRect/>
          <a:stretch>
            <a:fillRect/>
          </a:stretch>
        </p:blipFill>
        <p:spPr bwMode="auto">
          <a:xfrm>
            <a:off x="361366" y="655586"/>
            <a:ext cx="2395482" cy="31307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2"/>
          <p:cNvSpPr txBox="1">
            <a:spLocks noChangeArrowheads="1"/>
          </p:cNvSpPr>
          <p:nvPr/>
        </p:nvSpPr>
        <p:spPr>
          <a:xfrm>
            <a:off x="0" y="0"/>
            <a:ext cx="3599668" cy="450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信仰</a:t>
            </a:r>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系列党课</a:t>
            </a:r>
          </a:p>
        </p:txBody>
      </p:sp>
    </p:spTree>
    <p:extLst>
      <p:ext uri="{BB962C8B-B14F-4D97-AF65-F5344CB8AC3E}">
        <p14:creationId xmlns="" xmlns:p14="http://schemas.microsoft.com/office/powerpoint/2010/main" val="2653164477"/>
      </p:ext>
    </p:extLst>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2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2"/>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ppt_w</p:attrName>
                                        </p:attrNameLst>
                                      </p:cBhvr>
                                      <p:tavLst>
                                        <p:tav tm="0">
                                          <p:val>
                                            <p:fltVal val="0"/>
                                          </p:val>
                                        </p:tav>
                                        <p:tav tm="100000">
                                          <p:val>
                                            <p:strVal val="#ppt_w"/>
                                          </p:val>
                                        </p:tav>
                                      </p:tavLst>
                                    </p:anim>
                                    <p:anim calcmode="lin" valueType="num">
                                      <p:cBhvr>
                                        <p:cTn id="17" dur="250" fill="hold"/>
                                        <p:tgtEl>
                                          <p:spTgt spid="3"/>
                                        </p:tgtEl>
                                        <p:attrNameLst>
                                          <p:attrName>ppt_h</p:attrName>
                                        </p:attrNameLst>
                                      </p:cBhvr>
                                      <p:tavLst>
                                        <p:tav tm="0">
                                          <p:val>
                                            <p:fltVal val="0"/>
                                          </p:val>
                                        </p:tav>
                                        <p:tav tm="100000">
                                          <p:val>
                                            <p:strVal val="#ppt_h"/>
                                          </p:val>
                                        </p:tav>
                                      </p:tavLst>
                                    </p:anim>
                                    <p:animEffect transition="in" filter="fade">
                                      <p:cBhvr>
                                        <p:cTn id="18" dur="250"/>
                                        <p:tgtEl>
                                          <p:spTgt spid="3"/>
                                        </p:tgtEl>
                                      </p:cBhvr>
                                    </p:animEffect>
                                  </p:childTnLst>
                                </p:cTn>
                              </p:par>
                              <p:par>
                                <p:cTn id="19" presetID="6" presetClass="emph" presetSubtype="0" decel="100000" fill="hold" grpId="1" nodeType="withEffect">
                                  <p:stCondLst>
                                    <p:cond delay="600"/>
                                  </p:stCondLst>
                                  <p:childTnLst>
                                    <p:animScale>
                                      <p:cBhvr>
                                        <p:cTn id="20" dur="250" fill="hold"/>
                                        <p:tgtEl>
                                          <p:spTgt spid="3"/>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ppt_w</p:attrName>
                                        </p:attrNameLst>
                                      </p:cBhvr>
                                      <p:tavLst>
                                        <p:tav tm="0">
                                          <p:val>
                                            <p:fltVal val="0"/>
                                          </p:val>
                                        </p:tav>
                                        <p:tav tm="100000">
                                          <p:val>
                                            <p:strVal val="#ppt_w"/>
                                          </p:val>
                                        </p:tav>
                                      </p:tavLst>
                                    </p:anim>
                                    <p:anim calcmode="lin" valueType="num">
                                      <p:cBhvr>
                                        <p:cTn id="26" dur="250" fill="hold"/>
                                        <p:tgtEl>
                                          <p:spTgt spid="4"/>
                                        </p:tgtEl>
                                        <p:attrNameLst>
                                          <p:attrName>ppt_h</p:attrName>
                                        </p:attrNameLst>
                                      </p:cBhvr>
                                      <p:tavLst>
                                        <p:tav tm="0">
                                          <p:val>
                                            <p:fltVal val="0"/>
                                          </p:val>
                                        </p:tav>
                                        <p:tav tm="100000">
                                          <p:val>
                                            <p:strVal val="#ppt_h"/>
                                          </p:val>
                                        </p:tav>
                                      </p:tavLst>
                                    </p:anim>
                                    <p:animEffect transition="in" filter="fade">
                                      <p:cBhvr>
                                        <p:cTn id="27" dur="250"/>
                                        <p:tgtEl>
                                          <p:spTgt spid="4"/>
                                        </p:tgtEl>
                                      </p:cBhvr>
                                    </p:animEffect>
                                  </p:childTnLst>
                                </p:cTn>
                              </p:par>
                              <p:par>
                                <p:cTn id="28" presetID="6" presetClass="emph" presetSubtype="0" decel="100000" fill="hold" grpId="1" nodeType="withEffect">
                                  <p:stCondLst>
                                    <p:cond delay="800"/>
                                  </p:stCondLst>
                                  <p:childTnLst>
                                    <p:animScale>
                                      <p:cBhvr>
                                        <p:cTn id="29" dur="250" fill="hold"/>
                                        <p:tgtEl>
                                          <p:spTgt spid="4"/>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4"/>
                                        </p:tgtEl>
                                      </p:cBhvr>
                                      <p:by x="83000" y="83000"/>
                                    </p:animScale>
                                  </p:childTnLst>
                                </p:cTn>
                              </p:par>
                            </p:childTnLst>
                          </p:cTn>
                        </p:par>
                        <p:par>
                          <p:cTn id="32" fill="hold">
                            <p:stCondLst>
                              <p:cond delay="1250"/>
                            </p:stCondLst>
                            <p:childTnLst>
                              <p:par>
                                <p:cTn id="33" presetID="23" presetClass="entr" presetSubtype="3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6*min(max(#ppt_w*#ppt_h,.3),1)-7.4)/-.7*#ppt_w"/>
                                          </p:val>
                                        </p:tav>
                                        <p:tav tm="100000">
                                          <p:val>
                                            <p:strVal val="#ppt_w"/>
                                          </p:val>
                                        </p:tav>
                                      </p:tavLst>
                                    </p:anim>
                                    <p:anim calcmode="lin" valueType="num">
                                      <p:cBhvr>
                                        <p:cTn id="36" dur="1000" fill="hold"/>
                                        <p:tgtEl>
                                          <p:spTgt spid="7"/>
                                        </p:tgtEl>
                                        <p:attrNameLst>
                                          <p:attrName>ppt_h</p:attrName>
                                        </p:attrNameLst>
                                      </p:cBhvr>
                                      <p:tavLst>
                                        <p:tav tm="0">
                                          <p:val>
                                            <p:strVal val="(6*min(max(#ppt_w*#ppt_h,.3),1)-7.4)/-.7*#ppt_h"/>
                                          </p:val>
                                        </p:tav>
                                        <p:tav tm="100000">
                                          <p:val>
                                            <p:strVal val="#ppt_h"/>
                                          </p:val>
                                        </p:tav>
                                      </p:tavLst>
                                    </p:anim>
                                    <p:anim calcmode="lin" valueType="num">
                                      <p:cBhvr>
                                        <p:cTn id="37" dur="1000" fill="hold"/>
                                        <p:tgtEl>
                                          <p:spTgt spid="7"/>
                                        </p:tgtEl>
                                        <p:attrNameLst>
                                          <p:attrName>ppt_x</p:attrName>
                                        </p:attrNameLst>
                                      </p:cBhvr>
                                      <p:tavLst>
                                        <p:tav tm="0">
                                          <p:val>
                                            <p:fltVal val="0.5"/>
                                          </p:val>
                                        </p:tav>
                                        <p:tav tm="100000">
                                          <p:val>
                                            <p:strVal val="#ppt_x"/>
                                          </p:val>
                                        </p:tav>
                                      </p:tavLst>
                                    </p:anim>
                                    <p:anim calcmode="lin" valueType="num">
                                      <p:cBhvr>
                                        <p:cTn id="38" dur="10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25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Effect transition="in" filter="fade">
                                      <p:cBhvr>
                                        <p:cTn id="44" dur="1000"/>
                                        <p:tgtEl>
                                          <p:spTgt spid="6"/>
                                        </p:tgtEl>
                                      </p:cBhvr>
                                    </p:animEffect>
                                  </p:childTnLst>
                                </p:cTn>
                              </p:par>
                              <p:par>
                                <p:cTn id="45" presetID="35" presetClass="path" presetSubtype="0" accel="50000" decel="50000" fill="hold" grpId="1" nodeType="withEffect">
                                  <p:stCondLst>
                                    <p:cond delay="0"/>
                                  </p:stCondLst>
                                  <p:childTnLst>
                                    <p:animMotion origin="layout" path="M 4.61118E-6 -3.77428E-6 L -0.41188 -3.77428E-6 " pathEditMode="relative" rAng="0" ptsTypes="AA">
                                      <p:cBhvr>
                                        <p:cTn id="46" dur="2000" spd="-100000" fill="hold"/>
                                        <p:tgtEl>
                                          <p:spTgt spid="6"/>
                                        </p:tgtEl>
                                        <p:attrNameLst>
                                          <p:attrName>ppt_x</p:attrName>
                                          <p:attrName>ppt_y</p:attrName>
                                        </p:attrNameLst>
                                      </p:cBhvr>
                                      <p:rCtr x="-20594" y="0"/>
                                    </p:animMotion>
                                  </p:childTnLst>
                                </p:cTn>
                              </p:par>
                            </p:childTnLst>
                          </p:cTn>
                        </p:par>
                        <p:par>
                          <p:cTn id="47" fill="hold">
                            <p:stCondLst>
                              <p:cond delay="4250"/>
                            </p:stCondLst>
                            <p:childTnLst>
                              <p:par>
                                <p:cTn id="48" presetID="2" presetClass="entr" presetSubtype="2"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1750" fill="hold"/>
                                        <p:tgtEl>
                                          <p:spTgt spid="11"/>
                                        </p:tgtEl>
                                        <p:attrNameLst>
                                          <p:attrName>ppt_x</p:attrName>
                                        </p:attrNameLst>
                                      </p:cBhvr>
                                      <p:tavLst>
                                        <p:tav tm="0">
                                          <p:val>
                                            <p:strVal val="1+#ppt_w/2"/>
                                          </p:val>
                                        </p:tav>
                                        <p:tav tm="100000">
                                          <p:val>
                                            <p:strVal val="#ppt_x"/>
                                          </p:val>
                                        </p:tav>
                                      </p:tavLst>
                                    </p:anim>
                                    <p:anim calcmode="lin" valueType="num">
                                      <p:cBhvr additive="base">
                                        <p:cTn id="51" dur="1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3" grpId="0" bldLvl="0" animBg="1"/>
      <p:bldP spid="3" grpId="1" bldLvl="0" animBg="1"/>
      <p:bldP spid="3" grpId="2" bldLvl="0" animBg="1"/>
      <p:bldP spid="4" grpId="0" bldLvl="0" animBg="1"/>
      <p:bldP spid="4" grpId="1" bldLvl="0" animBg="1"/>
      <p:bldP spid="4" grpId="2" bldLvl="0" animBg="1"/>
      <p:bldP spid="6" grpId="0"/>
      <p:bldP spid="6" grpId="1"/>
      <p:bldP spid="7" grpId="0" bldLvl="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1975969" y="2153249"/>
            <a:ext cx="8311486" cy="2350250"/>
            <a:chOff x="-256815" y="2362630"/>
            <a:chExt cx="11011436" cy="3560913"/>
          </a:xfrm>
        </p:grpSpPr>
        <p:sp>
          <p:nvSpPr>
            <p:cNvPr id="5" name="圆角矩形 7">
              <a:extLst>
                <a:ext uri="{FF2B5EF4-FFF2-40B4-BE49-F238E27FC236}">
                  <a16:creationId xmlns="" xmlns:a16="http://schemas.microsoft.com/office/drawing/2014/main" id="{6F4F153F-B312-496C-B656-2B28D84AC9FB}"/>
                </a:ext>
              </a:extLst>
            </p:cNvPr>
            <p:cNvSpPr/>
            <p:nvPr/>
          </p:nvSpPr>
          <p:spPr>
            <a:xfrm>
              <a:off x="-256815" y="2362630"/>
              <a:ext cx="11011436" cy="3560913"/>
            </a:xfrm>
            <a:prstGeom prst="roundRect">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a:extLst>
                <a:ext uri="{FF2B5EF4-FFF2-40B4-BE49-F238E27FC236}">
                  <a16:creationId xmlns="" xmlns:a16="http://schemas.microsoft.com/office/drawing/2014/main" id="{B2D78F7A-E2CF-4719-9DAA-A0D895694353}"/>
                </a:ext>
              </a:extLst>
            </p:cNvPr>
            <p:cNvSpPr txBox="1"/>
            <p:nvPr/>
          </p:nvSpPr>
          <p:spPr>
            <a:xfrm>
              <a:off x="2046620" y="3023923"/>
              <a:ext cx="6404566" cy="2238331"/>
            </a:xfrm>
            <a:prstGeom prst="rect">
              <a:avLst/>
            </a:prstGeom>
            <a:noFill/>
          </p:spPr>
          <p:txBody>
            <a:bodyPr wrap="square" rtlCol="0">
              <a:spAutoFit/>
            </a:bodyPr>
            <a:lstStyle/>
            <a:p>
              <a:pPr>
                <a:lnSpc>
                  <a:spcPct val="250000"/>
                </a:lnSpc>
              </a:pPr>
              <a:r>
                <a:rPr lang="zh-CN" altLang="en-US" sz="3600" b="1" dirty="0" smtClean="0">
                  <a:latin typeface="微软雅黑" panose="020B0503020204020204" pitchFamily="34" charset="-122"/>
                  <a:ea typeface="微软雅黑" panose="020B0503020204020204" pitchFamily="34" charset="-122"/>
                  <a:sym typeface="微软雅黑" panose="020B0503020204020204" pitchFamily="34" charset="-122"/>
                </a:rPr>
                <a:t>“全心全意为人民服务”</a:t>
              </a:r>
              <a:endParaRPr lang="zh-CN" altLang="en-US" sz="36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 xmlns:p14="http://schemas.microsoft.com/office/powerpoint/2010/main" val="418125429"/>
      </p:ext>
    </p:extLst>
  </p:cSld>
  <p:clrMapOvr>
    <a:masterClrMapping/>
  </p:clrMapOvr>
  <mc:AlternateContent xmlns:mc="http://schemas.openxmlformats.org/markup-compatibility/2006">
    <mc:Choice xmlns="" xmlns:p14="http://schemas.microsoft.com/office/powerpoint/2010/main" Requires="p14">
      <p:transition spd="slow" p14:dur="1600" advClick="0" advTm="5000">
        <p14:gallery dir="l"/>
      </p:transition>
    </mc:Choice>
    <mc:Fallback>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4D3F456-3C2A-4AC1-BAD3-8DC4C54776BD}"/>
              </a:ext>
            </a:extLst>
          </p:cNvPr>
          <p:cNvSpPr/>
          <p:nvPr/>
        </p:nvSpPr>
        <p:spPr>
          <a:xfrm>
            <a:off x="1706686" y="2395235"/>
            <a:ext cx="6163880" cy="3416320"/>
          </a:xfrm>
          <a:prstGeom prst="rect">
            <a:avLst/>
          </a:prstGeom>
        </p:spPr>
        <p:txBody>
          <a:bodyPr wrap="square">
            <a:spAutoFit/>
          </a:bodyPr>
          <a:lstStyle/>
          <a:p>
            <a:pPr>
              <a:lnSpc>
                <a:spcPct val="150000"/>
              </a:lnSpc>
            </a:pPr>
            <a:r>
              <a:rPr lang="zh-CN" altLang="en-US" sz="2400" b="1" dirty="0">
                <a:latin typeface="黑体" pitchFamily="49" charset="-122"/>
                <a:ea typeface="黑体" pitchFamily="49" charset="-122"/>
              </a:rPr>
              <a:t>宗旨：行事的目的和意图</a:t>
            </a:r>
          </a:p>
          <a:p>
            <a:pPr>
              <a:lnSpc>
                <a:spcPct val="150000"/>
              </a:lnSpc>
            </a:pPr>
            <a:r>
              <a:rPr lang="zh-CN" altLang="en-US" sz="2400" b="1" dirty="0">
                <a:latin typeface="黑体" pitchFamily="49" charset="-122"/>
                <a:ea typeface="黑体" pitchFamily="49" charset="-122"/>
              </a:rPr>
              <a:t>党的宗旨：党一切行动的根本出发点</a:t>
            </a:r>
          </a:p>
          <a:p>
            <a:pPr>
              <a:lnSpc>
                <a:spcPct val="150000"/>
              </a:lnSpc>
            </a:pPr>
            <a:r>
              <a:rPr lang="zh-CN" altLang="en-US" sz="2400" b="1" dirty="0">
                <a:latin typeface="黑体" pitchFamily="49" charset="-122"/>
                <a:ea typeface="黑体" pitchFamily="49" charset="-122"/>
              </a:rPr>
              <a:t>中国共产党的宗旨：</a:t>
            </a:r>
            <a:r>
              <a:rPr lang="zh-CN" altLang="en-US" sz="2400" b="1" dirty="0">
                <a:solidFill>
                  <a:srgbClr val="FF0000"/>
                </a:solidFill>
                <a:latin typeface="黑体" pitchFamily="49" charset="-122"/>
                <a:ea typeface="黑体" pitchFamily="49" charset="-122"/>
              </a:rPr>
              <a:t>全心全意为人民服务</a:t>
            </a:r>
          </a:p>
          <a:p>
            <a:pPr>
              <a:lnSpc>
                <a:spcPct val="150000"/>
              </a:lnSpc>
            </a:pPr>
            <a:r>
              <a:rPr lang="zh-CN" altLang="en-US" sz="2400" b="1" dirty="0">
                <a:latin typeface="黑体" pitchFamily="49" charset="-122"/>
                <a:ea typeface="黑体" pitchFamily="49" charset="-122"/>
              </a:rPr>
              <a:t>一是表明服务的范围的是“人民”</a:t>
            </a:r>
          </a:p>
          <a:p>
            <a:pPr>
              <a:lnSpc>
                <a:spcPct val="150000"/>
              </a:lnSpc>
            </a:pPr>
            <a:r>
              <a:rPr lang="zh-CN" altLang="en-US" sz="2400" b="1" dirty="0">
                <a:latin typeface="黑体" pitchFamily="49" charset="-122"/>
                <a:ea typeface="黑体" pitchFamily="49" charset="-122"/>
              </a:rPr>
              <a:t>二是表明服务的要求是“全心全意”</a:t>
            </a:r>
          </a:p>
          <a:p>
            <a:pPr>
              <a:lnSpc>
                <a:spcPct val="150000"/>
              </a:lnSpc>
            </a:pPr>
            <a:r>
              <a:rPr lang="zh-CN" altLang="en-US" sz="2400" b="1" dirty="0">
                <a:latin typeface="黑体" pitchFamily="49" charset="-122"/>
                <a:ea typeface="黑体" pitchFamily="49" charset="-122"/>
              </a:rPr>
              <a:t>三是表明服务的目的是“为人民谋利益</a:t>
            </a:r>
            <a:r>
              <a:rPr lang="zh-CN" altLang="en-US" sz="2400" b="1" dirty="0" smtClean="0">
                <a:latin typeface="黑体" pitchFamily="49" charset="-122"/>
                <a:ea typeface="黑体" pitchFamily="49" charset="-122"/>
              </a:rPr>
              <a:t>”</a:t>
            </a:r>
            <a:endParaRPr lang="zh-CN" altLang="en-US" sz="2400" b="1" dirty="0">
              <a:latin typeface="黑体" pitchFamily="49" charset="-122"/>
              <a:ea typeface="黑体" pitchFamily="49" charset="-122"/>
            </a:endParaRPr>
          </a:p>
        </p:txBody>
      </p:sp>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93568"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（一）党的宗旨的内容</a:t>
            </a:r>
            <a:endParaRPr lang="zh-CN" altLang="en-US" sz="2600" b="1" dirty="0">
              <a:latin typeface="黑体" panose="02010609060101010101" pitchFamily="49" charset="-122"/>
              <a:ea typeface="黑体" panose="02010609060101010101" pitchFamily="49" charset="-122"/>
            </a:endParaRPr>
          </a:p>
        </p:txBody>
      </p:sp>
    </p:spTree>
    <p:extLst>
      <p:ext uri="{BB962C8B-B14F-4D97-AF65-F5344CB8AC3E}">
        <p14:creationId xmlns="" xmlns:p14="http://schemas.microsoft.com/office/powerpoint/2010/main" val="3383389771"/>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4D3F456-3C2A-4AC1-BAD3-8DC4C54776BD}"/>
              </a:ext>
            </a:extLst>
          </p:cNvPr>
          <p:cNvSpPr/>
          <p:nvPr/>
        </p:nvSpPr>
        <p:spPr>
          <a:xfrm>
            <a:off x="2424752" y="3630851"/>
            <a:ext cx="7988490" cy="978729"/>
          </a:xfrm>
          <a:prstGeom prst="rect">
            <a:avLst/>
          </a:prstGeom>
          <a:ln w="28575">
            <a:noFill/>
            <a:prstDash val="dash"/>
          </a:ln>
        </p:spPr>
        <p:txBody>
          <a:bodyPr wrap="square">
            <a:spAutoFit/>
          </a:bodyPr>
          <a:lstStyle/>
          <a:p>
            <a:pPr>
              <a:lnSpc>
                <a:spcPct val="120000"/>
              </a:lnSpc>
            </a:pPr>
            <a:r>
              <a:rPr lang="zh-CN" altLang="en-US" sz="2400" b="1" dirty="0" smtClean="0"/>
              <a:t>        一</a:t>
            </a:r>
            <a:r>
              <a:rPr lang="zh-CN" altLang="en-US" sz="2400" b="1" dirty="0"/>
              <a:t>大至六大的党章没有</a:t>
            </a:r>
            <a:r>
              <a:rPr lang="en-US" altLang="zh-CN" sz="2400" b="1" dirty="0"/>
              <a:t>《</a:t>
            </a:r>
            <a:r>
              <a:rPr lang="zh-CN" altLang="en-US" sz="2400" b="1" dirty="0"/>
              <a:t>总纲</a:t>
            </a:r>
            <a:r>
              <a:rPr lang="en-US" altLang="zh-CN" sz="2400" b="1" dirty="0"/>
              <a:t>》</a:t>
            </a:r>
            <a:r>
              <a:rPr lang="zh-CN" altLang="en-US" sz="2400" b="1" dirty="0"/>
              <a:t>部分，七大党章的</a:t>
            </a:r>
            <a:r>
              <a:rPr lang="en-US" altLang="zh-CN" sz="2400" b="1" dirty="0"/>
              <a:t>《</a:t>
            </a:r>
            <a:r>
              <a:rPr lang="zh-CN" altLang="en-US" sz="2400" b="1" dirty="0"/>
              <a:t>总纲</a:t>
            </a:r>
            <a:r>
              <a:rPr lang="en-US" altLang="zh-CN" sz="2400" b="1" dirty="0"/>
              <a:t>》</a:t>
            </a:r>
            <a:r>
              <a:rPr lang="zh-CN" altLang="en-US" sz="2400" b="1" dirty="0"/>
              <a:t>部分对党的重大问题做出规定。 </a:t>
            </a:r>
          </a:p>
        </p:txBody>
      </p:sp>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20"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二</a:t>
            </a:r>
            <a:r>
              <a:rPr lang="zh-CN" altLang="en-US" sz="2600" b="1" dirty="0" smtClean="0">
                <a:latin typeface="黑体" pitchFamily="49" charset="-122"/>
                <a:ea typeface="黑体" pitchFamily="49" charset="-122"/>
              </a:rPr>
              <a:t>）党的宗旨的确立</a:t>
            </a:r>
            <a:endParaRPr lang="zh-CN" altLang="en-US" sz="2600" b="1" dirty="0">
              <a:latin typeface="黑体" panose="02010609060101010101" pitchFamily="49" charset="-122"/>
              <a:ea typeface="黑体" panose="02010609060101010101"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4" y="2627169"/>
            <a:ext cx="4631140" cy="535531"/>
          </a:xfrm>
          <a:prstGeom prst="rect">
            <a:avLst/>
          </a:prstGeom>
          <a:ln w="28575">
            <a:noFill/>
            <a:prstDash val="dash"/>
          </a:ln>
        </p:spPr>
        <p:txBody>
          <a:bodyPr wrap="square">
            <a:spAutoFit/>
          </a:bodyPr>
          <a:lstStyle/>
          <a:p>
            <a:pPr>
              <a:lnSpc>
                <a:spcPct val="120000"/>
              </a:lnSpc>
            </a:pPr>
            <a:r>
              <a:rPr lang="en-US" altLang="zh-CN" sz="2400" b="1" dirty="0" smtClean="0">
                <a:latin typeface="黑体" pitchFamily="49" charset="-122"/>
                <a:ea typeface="黑体" pitchFamily="49" charset="-122"/>
              </a:rPr>
              <a:t>1.</a:t>
            </a:r>
            <a:r>
              <a:rPr lang="zh-CN" altLang="en-US" sz="2400" b="1" dirty="0">
                <a:latin typeface="黑体" pitchFamily="49" charset="-122"/>
                <a:ea typeface="黑体" pitchFamily="49" charset="-122"/>
              </a:rPr>
              <a:t>党的章程对党的宗旨的阐述</a:t>
            </a:r>
          </a:p>
        </p:txBody>
      </p:sp>
    </p:spTree>
    <p:extLst>
      <p:ext uri="{BB962C8B-B14F-4D97-AF65-F5344CB8AC3E}">
        <p14:creationId xmlns="" xmlns:p14="http://schemas.microsoft.com/office/powerpoint/2010/main" val="277752789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6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autoUpdateAnimBg="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4D3F456-3C2A-4AC1-BAD3-8DC4C54776BD}"/>
              </a:ext>
            </a:extLst>
          </p:cNvPr>
          <p:cNvSpPr/>
          <p:nvPr/>
        </p:nvSpPr>
        <p:spPr>
          <a:xfrm>
            <a:off x="268406" y="2470790"/>
            <a:ext cx="11655188" cy="3466205"/>
          </a:xfrm>
          <a:prstGeom prst="rect">
            <a:avLst/>
          </a:prstGeom>
          <a:ln w="28575">
            <a:solidFill>
              <a:srgbClr val="FF0000"/>
            </a:solidFill>
            <a:prstDash val="dash"/>
          </a:ln>
        </p:spPr>
        <p:txBody>
          <a:bodyPr wrap="square">
            <a:spAutoFit/>
          </a:bodyPr>
          <a:lstStyle/>
          <a:p>
            <a:pPr>
              <a:lnSpc>
                <a:spcPct val="115000"/>
              </a:lnSpc>
            </a:pPr>
            <a:r>
              <a:rPr lang="en-US" altLang="zh-CN" sz="2400" b="1" dirty="0" smtClean="0">
                <a:latin typeface="宋体" charset="-122"/>
              </a:rPr>
              <a:t>   “</a:t>
            </a:r>
            <a:r>
              <a:rPr lang="zh-CN" altLang="en-US" sz="2400" b="1" dirty="0"/>
              <a:t>中国共产党人必须具有全心全意为中国人民服务的精神，必须与工人群众、农民群众及其他革命人民建立广泛的联系。并经常注意巩固与扩大这种联系。每一个党员都必须理解党的利益与人民利益的一致性，对党负责与对人民负责的一致性。每一个党员都必须用心倾听人民群众的呼声和了解他们的需要，并帮助他们组织起来，为实现他们的需要而斗争。每一个党员都必须决心向人民群众学习，同时以革命精神不疲倦地去教育人民群众，启发与提高人民群众的觉悟。中国共产党必须经常警戒自己脱离人民群众的危险性，必须经常注意防止和清洗自己内部的尾巴主义、命令主义、官僚主义与军阀主义等脱离群众的错误倾向。</a:t>
            </a:r>
            <a:r>
              <a:rPr lang="zh-CN" altLang="en-US" sz="2400" b="1" dirty="0" smtClean="0">
                <a:latin typeface="宋体" charset="-122"/>
              </a:rPr>
              <a:t>”        </a:t>
            </a:r>
            <a:r>
              <a:rPr lang="en-US" altLang="zh-CN" sz="2400" b="1" dirty="0" smtClean="0">
                <a:solidFill>
                  <a:srgbClr val="FF0000"/>
                </a:solidFill>
              </a:rPr>
              <a:t>——</a:t>
            </a:r>
            <a:r>
              <a:rPr lang="zh-CN" altLang="en-US" sz="2400" b="1" dirty="0" smtClean="0">
                <a:solidFill>
                  <a:srgbClr val="FF0000"/>
                </a:solidFill>
              </a:rPr>
              <a:t>七</a:t>
            </a:r>
            <a:r>
              <a:rPr lang="zh-CN" altLang="en-US" sz="2400" b="1" dirty="0">
                <a:solidFill>
                  <a:srgbClr val="FF0000"/>
                </a:solidFill>
              </a:rPr>
              <a:t>大党章对党的宗旨的阐述</a:t>
            </a:r>
          </a:p>
        </p:txBody>
      </p:sp>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20"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二</a:t>
            </a:r>
            <a:r>
              <a:rPr lang="zh-CN" altLang="en-US" sz="2600" b="1" dirty="0" smtClean="0">
                <a:latin typeface="黑体" pitchFamily="49" charset="-122"/>
                <a:ea typeface="黑体" pitchFamily="49" charset="-122"/>
              </a:rPr>
              <a:t>）党的宗旨的确立</a:t>
            </a:r>
            <a:endParaRPr lang="zh-CN" altLang="en-US" sz="2600" b="1" dirty="0">
              <a:latin typeface="黑体" panose="02010609060101010101" pitchFamily="49" charset="-122"/>
              <a:ea typeface="黑体" panose="02010609060101010101" pitchFamily="49" charset="-122"/>
            </a:endParaRPr>
          </a:p>
        </p:txBody>
      </p:sp>
    </p:spTree>
    <p:extLst>
      <p:ext uri="{BB962C8B-B14F-4D97-AF65-F5344CB8AC3E}">
        <p14:creationId xmlns="" xmlns:p14="http://schemas.microsoft.com/office/powerpoint/2010/main" val="250292246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4D3F456-3C2A-4AC1-BAD3-8DC4C54776BD}"/>
              </a:ext>
            </a:extLst>
          </p:cNvPr>
          <p:cNvSpPr/>
          <p:nvPr/>
        </p:nvSpPr>
        <p:spPr>
          <a:xfrm>
            <a:off x="452651" y="2648211"/>
            <a:ext cx="11286699" cy="3416320"/>
          </a:xfrm>
          <a:prstGeom prst="rect">
            <a:avLst/>
          </a:prstGeom>
          <a:ln w="28575">
            <a:solidFill>
              <a:srgbClr val="FF0000"/>
            </a:solidFill>
            <a:prstDash val="dash"/>
          </a:ln>
        </p:spPr>
        <p:txBody>
          <a:bodyPr wrap="square">
            <a:spAutoFit/>
          </a:bodyPr>
          <a:lstStyle/>
          <a:p>
            <a:r>
              <a:rPr lang="zh-CN" altLang="en-US" sz="2400" b="1" dirty="0" smtClean="0"/>
              <a:t>        十七</a:t>
            </a:r>
            <a:r>
              <a:rPr lang="zh-CN" altLang="en-US" sz="2400" b="1" dirty="0"/>
              <a:t>大党章写到</a:t>
            </a:r>
            <a:r>
              <a:rPr lang="zh-CN" altLang="en-US" sz="2400" b="1" dirty="0" smtClean="0"/>
              <a:t>：</a:t>
            </a:r>
            <a:r>
              <a:rPr lang="en-US" altLang="zh-CN" sz="2400" b="1" dirty="0" smtClean="0">
                <a:solidFill>
                  <a:srgbClr val="FF0000"/>
                </a:solidFill>
                <a:latin typeface="黑体" pitchFamily="49" charset="-122"/>
                <a:ea typeface="黑体" pitchFamily="49" charset="-122"/>
              </a:rPr>
              <a:t>“</a:t>
            </a:r>
            <a:r>
              <a:rPr lang="zh-CN" altLang="en-US" sz="2400" b="1" dirty="0">
                <a:solidFill>
                  <a:srgbClr val="FF0000"/>
                </a:solidFill>
                <a:latin typeface="黑体" pitchFamily="49" charset="-122"/>
                <a:ea typeface="黑体" pitchFamily="49" charset="-122"/>
              </a:rPr>
              <a:t>坚持全心全意为人民服务。党除了工人阶级和最广大人民群众的利益，没有自己特殊的利益。</a:t>
            </a:r>
            <a:r>
              <a:rPr lang="zh-CN" altLang="en-US" sz="2400" b="1" dirty="0">
                <a:latin typeface="黑体" pitchFamily="49" charset="-122"/>
                <a:ea typeface="黑体" pitchFamily="49" charset="-122"/>
              </a:rPr>
              <a:t>党在任何时候都把群众利益放在第一位，同群众同甘共苦，保持最密切的联系，坚持权为民所用、情为民所系、利为民所谋，不允许任何党员脱离群众，凌驾于群众之上。党在自己的工作中</a:t>
            </a:r>
            <a:r>
              <a:rPr lang="zh-CN" altLang="en-US" sz="2400" b="1" dirty="0">
                <a:solidFill>
                  <a:srgbClr val="FF0000"/>
                </a:solidFill>
                <a:latin typeface="黑体" pitchFamily="49" charset="-122"/>
                <a:ea typeface="黑体" pitchFamily="49" charset="-122"/>
              </a:rPr>
              <a:t>实行群众路线，一切为了群众，一切依靠群众，从群众中来，到群众中去，</a:t>
            </a:r>
            <a:r>
              <a:rPr lang="zh-CN" altLang="en-US" sz="2400" b="1" dirty="0">
                <a:latin typeface="黑体" pitchFamily="49" charset="-122"/>
                <a:ea typeface="黑体" pitchFamily="49" charset="-122"/>
              </a:rPr>
              <a:t>把党的正确主张变为群众的自觉行动。我们党的最大政治优势是密切联系群众，党执政后的最大危险是脱离群众。党风问题、党同人民群众联系问题是关系党生死存亡的问题。党坚持标本兼治、综合治理、惩防并举、注重预防的方针，建立健全惩治和预防腐败体系，坚持不懈地反对腐败，加强党风建设和廉政建设。”</a:t>
            </a:r>
          </a:p>
        </p:txBody>
      </p:sp>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20"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二</a:t>
            </a:r>
            <a:r>
              <a:rPr lang="zh-CN" altLang="en-US" sz="2600" b="1" dirty="0" smtClean="0">
                <a:latin typeface="黑体" pitchFamily="49" charset="-122"/>
                <a:ea typeface="黑体" pitchFamily="49" charset="-122"/>
              </a:rPr>
              <a:t>）党的宗旨的确立</a:t>
            </a:r>
            <a:endParaRPr lang="zh-CN" altLang="en-US" sz="2600" b="1" dirty="0">
              <a:latin typeface="黑体" panose="02010609060101010101" pitchFamily="49" charset="-122"/>
              <a:ea typeface="黑体" panose="02010609060101010101" pitchFamily="49" charset="-122"/>
            </a:endParaRPr>
          </a:p>
        </p:txBody>
      </p:sp>
      <p:sp>
        <p:nvSpPr>
          <p:cNvPr id="2" name="矩形 1"/>
          <p:cNvSpPr/>
          <p:nvPr/>
        </p:nvSpPr>
        <p:spPr>
          <a:xfrm>
            <a:off x="5303022" y="1948958"/>
            <a:ext cx="6596678" cy="400110"/>
          </a:xfrm>
          <a:prstGeom prst="rect">
            <a:avLst/>
          </a:prstGeom>
        </p:spPr>
        <p:txBody>
          <a:bodyPr wrap="none">
            <a:spAutoFit/>
          </a:bodyPr>
          <a:lstStyle/>
          <a:p>
            <a:r>
              <a:rPr lang="zh-CN" altLang="en-US" sz="2000" b="1" dirty="0" smtClean="0"/>
              <a:t>（十二</a:t>
            </a:r>
            <a:r>
              <a:rPr lang="zh-CN" altLang="en-US" sz="2000" b="1" dirty="0"/>
              <a:t>大至十七大的党章对党的宗旨的规定基本相同</a:t>
            </a:r>
            <a:r>
              <a:rPr lang="zh-CN" altLang="en-US" sz="2000" b="1" dirty="0" smtClean="0"/>
              <a:t>。）</a:t>
            </a:r>
            <a:endParaRPr lang="zh-CN" altLang="en-US" sz="2000" dirty="0"/>
          </a:p>
        </p:txBody>
      </p:sp>
    </p:spTree>
    <p:extLst>
      <p:ext uri="{BB962C8B-B14F-4D97-AF65-F5344CB8AC3E}">
        <p14:creationId xmlns="" xmlns:p14="http://schemas.microsoft.com/office/powerpoint/2010/main" val="15204830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0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build="p" autoUpdateAnimBg="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C4D3F456-3C2A-4AC1-BAD3-8DC4C54776BD}"/>
              </a:ext>
            </a:extLst>
          </p:cNvPr>
          <p:cNvSpPr/>
          <p:nvPr/>
        </p:nvSpPr>
        <p:spPr>
          <a:xfrm>
            <a:off x="1728716" y="3385192"/>
            <a:ext cx="9767248" cy="3194721"/>
          </a:xfrm>
          <a:prstGeom prst="rect">
            <a:avLst/>
          </a:prstGeom>
          <a:ln w="28575">
            <a:noFill/>
            <a:prstDash val="dash"/>
          </a:ln>
        </p:spPr>
        <p:txBody>
          <a:bodyPr wrap="square">
            <a:spAutoFit/>
          </a:bodyPr>
          <a:lstStyle/>
          <a:p>
            <a:pPr>
              <a:lnSpc>
                <a:spcPct val="120000"/>
              </a:lnSpc>
            </a:pPr>
            <a:r>
              <a:rPr lang="zh-CN" altLang="en-US" sz="2400" b="1" dirty="0" smtClean="0">
                <a:latin typeface="黑体" pitchFamily="49" charset="-122"/>
                <a:ea typeface="黑体" pitchFamily="49" charset="-122"/>
              </a:rPr>
              <a:t>    </a:t>
            </a:r>
            <a:r>
              <a:rPr lang="en-US" altLang="zh-CN" sz="2400" b="1" dirty="0" smtClean="0">
                <a:latin typeface="黑体" pitchFamily="49" charset="-122"/>
                <a:ea typeface="黑体" pitchFamily="49" charset="-122"/>
              </a:rPr>
              <a:t>“</a:t>
            </a:r>
            <a:r>
              <a:rPr lang="zh-CN" altLang="en-US" sz="2400" b="1" dirty="0">
                <a:latin typeface="黑体" pitchFamily="49" charset="-122"/>
                <a:ea typeface="黑体" pitchFamily="49" charset="-122"/>
              </a:rPr>
              <a:t>为人民服务”，</a:t>
            </a:r>
            <a:r>
              <a:rPr lang="en-US" altLang="zh-CN" sz="2400" b="1" dirty="0">
                <a:solidFill>
                  <a:srgbClr val="FF0000"/>
                </a:solidFill>
                <a:latin typeface="黑体" pitchFamily="49" charset="-122"/>
                <a:ea typeface="黑体" pitchFamily="49" charset="-122"/>
              </a:rPr>
              <a:t>1944</a:t>
            </a:r>
            <a:r>
              <a:rPr lang="zh-CN" altLang="en-US" sz="2400" b="1" dirty="0">
                <a:solidFill>
                  <a:srgbClr val="FF0000"/>
                </a:solidFill>
                <a:latin typeface="黑体" pitchFamily="49" charset="-122"/>
                <a:ea typeface="黑体" pitchFamily="49" charset="-122"/>
              </a:rPr>
              <a:t>年</a:t>
            </a:r>
            <a:r>
              <a:rPr lang="en-US" altLang="zh-CN" sz="2400" b="1" dirty="0">
                <a:solidFill>
                  <a:srgbClr val="FF0000"/>
                </a:solidFill>
                <a:latin typeface="黑体" pitchFamily="49" charset="-122"/>
                <a:ea typeface="黑体" pitchFamily="49" charset="-122"/>
              </a:rPr>
              <a:t>9</a:t>
            </a:r>
            <a:r>
              <a:rPr lang="zh-CN" altLang="en-US" sz="2400" b="1" dirty="0">
                <a:solidFill>
                  <a:srgbClr val="FF0000"/>
                </a:solidFill>
                <a:latin typeface="黑体" pitchFamily="49" charset="-122"/>
                <a:ea typeface="黑体" pitchFamily="49" charset="-122"/>
              </a:rPr>
              <a:t>月</a:t>
            </a:r>
            <a:r>
              <a:rPr lang="en-US" altLang="zh-CN" sz="2400" b="1" dirty="0">
                <a:solidFill>
                  <a:srgbClr val="FF0000"/>
                </a:solidFill>
                <a:latin typeface="黑体" pitchFamily="49" charset="-122"/>
                <a:ea typeface="黑体" pitchFamily="49" charset="-122"/>
              </a:rPr>
              <a:t>8</a:t>
            </a:r>
            <a:r>
              <a:rPr lang="zh-CN" altLang="en-US" sz="2400" b="1" dirty="0">
                <a:solidFill>
                  <a:srgbClr val="FF0000"/>
                </a:solidFill>
                <a:latin typeface="黑体" pitchFamily="49" charset="-122"/>
                <a:ea typeface="黑体" pitchFamily="49" charset="-122"/>
              </a:rPr>
              <a:t>日</a:t>
            </a:r>
            <a:r>
              <a:rPr lang="zh-CN" altLang="en-US" sz="2400" b="1" dirty="0">
                <a:latin typeface="黑体" pitchFamily="49" charset="-122"/>
                <a:ea typeface="黑体" pitchFamily="49" charset="-122"/>
              </a:rPr>
              <a:t>是毛泽东在中共中央直属机关为纪念张思德同志而召集的会议上所作的讲演中提出来的，这篇讲演的题目就叫</a:t>
            </a:r>
            <a:r>
              <a:rPr lang="en-US" altLang="zh-CN" sz="2400" b="1" dirty="0">
                <a:latin typeface="黑体" pitchFamily="49" charset="-122"/>
                <a:ea typeface="黑体" pitchFamily="49" charset="-122"/>
              </a:rPr>
              <a:t>《</a:t>
            </a:r>
            <a:r>
              <a:rPr lang="zh-CN" altLang="en-US" sz="2400" b="1" dirty="0">
                <a:latin typeface="黑体" pitchFamily="49" charset="-122"/>
                <a:ea typeface="黑体" pitchFamily="49" charset="-122"/>
              </a:rPr>
              <a:t>为人民服务</a:t>
            </a:r>
            <a:r>
              <a:rPr lang="en-US" altLang="zh-CN" sz="2400" b="1" dirty="0">
                <a:latin typeface="黑体" pitchFamily="49" charset="-122"/>
                <a:ea typeface="黑体" pitchFamily="49" charset="-122"/>
              </a:rPr>
              <a:t>》</a:t>
            </a:r>
            <a:r>
              <a:rPr lang="zh-CN" altLang="en-US" sz="2400" b="1" dirty="0">
                <a:latin typeface="黑体" pitchFamily="49" charset="-122"/>
                <a:ea typeface="黑体" pitchFamily="49" charset="-122"/>
              </a:rPr>
              <a:t>。毛泽东在讲演中说：“我们的共产党和共产党所领导的八路军、新四军，是革命的队伍。我们这个队伍完全是为着解放人民的，是彻底地为人民的利益而工作的。”他还说：“因为我们是为人民服务的，所以，我们如果有缺点，就不怕别人批评指出。”</a:t>
            </a:r>
          </a:p>
          <a:p>
            <a:pPr>
              <a:lnSpc>
                <a:spcPct val="120000"/>
              </a:lnSpc>
            </a:pPr>
            <a:endParaRPr lang="zh-CN" altLang="en-US" sz="2400" b="1" dirty="0">
              <a:latin typeface="黑体" pitchFamily="49" charset="-122"/>
              <a:ea typeface="黑体" pitchFamily="49" charset="-122"/>
            </a:endParaRPr>
          </a:p>
        </p:txBody>
      </p:sp>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20"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二</a:t>
            </a:r>
            <a:r>
              <a:rPr lang="zh-CN" altLang="en-US" sz="2600" b="1" dirty="0" smtClean="0">
                <a:latin typeface="黑体" pitchFamily="49" charset="-122"/>
                <a:ea typeface="黑体" pitchFamily="49" charset="-122"/>
              </a:rPr>
              <a:t>）党的宗旨的确立</a:t>
            </a:r>
            <a:endParaRPr lang="zh-CN" altLang="en-US" sz="2600" b="1" dirty="0">
              <a:latin typeface="黑体" panose="02010609060101010101" pitchFamily="49" charset="-122"/>
              <a:ea typeface="黑体" panose="02010609060101010101"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627169"/>
            <a:ext cx="6637361" cy="535531"/>
          </a:xfrm>
          <a:prstGeom prst="rect">
            <a:avLst/>
          </a:prstGeom>
          <a:ln w="28575">
            <a:noFill/>
            <a:prstDash val="dash"/>
          </a:ln>
        </p:spPr>
        <p:txBody>
          <a:bodyPr wrap="square">
            <a:spAutoFit/>
          </a:bodyPr>
          <a:lstStyle/>
          <a:p>
            <a:pPr>
              <a:lnSpc>
                <a:spcPct val="120000"/>
              </a:lnSpc>
            </a:pPr>
            <a:r>
              <a:rPr lang="en-US" altLang="zh-CN" sz="2400" b="1" dirty="0">
                <a:latin typeface="黑体" pitchFamily="49" charset="-122"/>
                <a:ea typeface="黑体" pitchFamily="49" charset="-122"/>
              </a:rPr>
              <a:t>2</a:t>
            </a:r>
            <a:r>
              <a:rPr lang="en-US" altLang="zh-CN" sz="2400" b="1" dirty="0" smtClean="0">
                <a:latin typeface="黑体" pitchFamily="49" charset="-122"/>
                <a:ea typeface="黑体" pitchFamily="49" charset="-122"/>
              </a:rPr>
              <a:t>.</a:t>
            </a:r>
            <a:r>
              <a:rPr lang="zh-CN" altLang="en-US" sz="2400" b="1" dirty="0" smtClean="0">
                <a:latin typeface="黑体" pitchFamily="49" charset="-122"/>
                <a:ea typeface="黑体" pitchFamily="49" charset="-122"/>
              </a:rPr>
              <a:t>党的宗旨“全心全意为人民服务”的提出</a:t>
            </a:r>
            <a:endParaRPr lang="zh-CN" altLang="en-US" sz="2400" b="1" dirty="0">
              <a:latin typeface="黑体" pitchFamily="49" charset="-122"/>
              <a:ea typeface="黑体" pitchFamily="49" charset="-122"/>
            </a:endParaRPr>
          </a:p>
        </p:txBody>
      </p:sp>
    </p:spTree>
    <p:extLst>
      <p:ext uri="{BB962C8B-B14F-4D97-AF65-F5344CB8AC3E}">
        <p14:creationId xmlns="" xmlns:p14="http://schemas.microsoft.com/office/powerpoint/2010/main" val="327288597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9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uild="p" autoUpdateAnimBg="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20" y="1844120"/>
            <a:ext cx="3586624"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二</a:t>
            </a:r>
            <a:r>
              <a:rPr lang="zh-CN" altLang="en-US" sz="2600" b="1" dirty="0" smtClean="0">
                <a:latin typeface="黑体" pitchFamily="49" charset="-122"/>
                <a:ea typeface="黑体" pitchFamily="49" charset="-122"/>
              </a:rPr>
              <a:t>）党的宗旨的确立</a:t>
            </a:r>
            <a:endParaRPr lang="zh-CN" altLang="en-US" sz="2600" b="1" dirty="0">
              <a:latin typeface="黑体" panose="02010609060101010101" pitchFamily="49" charset="-122"/>
              <a:ea typeface="黑体" panose="02010609060101010101"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712791"/>
          </a:xfrm>
          <a:prstGeom prst="rect">
            <a:avLst/>
          </a:prstGeom>
          <a:ln w="28575">
            <a:noFill/>
            <a:prstDash val="dash"/>
          </a:ln>
        </p:spPr>
        <p:txBody>
          <a:bodyPr wrap="square">
            <a:spAutoFit/>
          </a:bodyPr>
          <a:lstStyle/>
          <a:p>
            <a:pPr>
              <a:lnSpc>
                <a:spcPct val="120000"/>
              </a:lnSpc>
            </a:pPr>
            <a:r>
              <a:rPr lang="en-US" altLang="zh-CN" sz="2400" b="1" dirty="0">
                <a:latin typeface="黑体" pitchFamily="49" charset="-122"/>
                <a:ea typeface="黑体" pitchFamily="49" charset="-122"/>
              </a:rPr>
              <a:t>2</a:t>
            </a:r>
            <a:r>
              <a:rPr lang="en-US" altLang="zh-CN" sz="2400" b="1" dirty="0" smtClean="0">
                <a:latin typeface="黑体" pitchFamily="49" charset="-122"/>
                <a:ea typeface="黑体" pitchFamily="49" charset="-122"/>
              </a:rPr>
              <a:t>.</a:t>
            </a:r>
            <a:r>
              <a:rPr lang="zh-CN" altLang="en-US" sz="2400" b="1" dirty="0" smtClean="0">
                <a:latin typeface="黑体" pitchFamily="49" charset="-122"/>
                <a:ea typeface="黑体" pitchFamily="49" charset="-122"/>
              </a:rPr>
              <a:t>党的宗旨“全心全意为人民服务”的提出</a:t>
            </a:r>
            <a:endParaRPr lang="zh-CN" altLang="en-US" sz="2400" b="1" dirty="0">
              <a:latin typeface="黑体" pitchFamily="49" charset="-122"/>
              <a:ea typeface="黑体" pitchFamily="49" charset="-122"/>
            </a:endParaRPr>
          </a:p>
        </p:txBody>
      </p:sp>
      <p:sp>
        <p:nvSpPr>
          <p:cNvPr id="13" name="Rectangle 2"/>
          <p:cNvSpPr txBox="1">
            <a:spLocks noChangeArrowheads="1"/>
          </p:cNvSpPr>
          <p:nvPr/>
        </p:nvSpPr>
        <p:spPr>
          <a:xfrm>
            <a:off x="1962322" y="3204190"/>
            <a:ext cx="9195844" cy="3292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2400" b="1" dirty="0" smtClean="0">
                <a:latin typeface="黑体" pitchFamily="49" charset="-122"/>
                <a:ea typeface="黑体" pitchFamily="49" charset="-122"/>
              </a:rPr>
              <a:t>    1945</a:t>
            </a:r>
            <a:r>
              <a:rPr lang="zh-CN" altLang="en-US" sz="2400" b="1" dirty="0" smtClean="0">
                <a:latin typeface="黑体" pitchFamily="49" charset="-122"/>
                <a:ea typeface="黑体" pitchFamily="49" charset="-122"/>
              </a:rPr>
              <a:t>年</a:t>
            </a:r>
            <a:r>
              <a:rPr lang="en-US" altLang="zh-CN" sz="2400" b="1" dirty="0" smtClean="0">
                <a:latin typeface="黑体" pitchFamily="49" charset="-122"/>
                <a:ea typeface="黑体" pitchFamily="49" charset="-122"/>
              </a:rPr>
              <a:t>4</a:t>
            </a:r>
            <a:r>
              <a:rPr lang="zh-CN" altLang="en-US" sz="2400" b="1" dirty="0" smtClean="0">
                <a:latin typeface="黑体" pitchFamily="49" charset="-122"/>
                <a:ea typeface="黑体" pitchFamily="49" charset="-122"/>
              </a:rPr>
              <a:t>月，毛泽东在党的七大的政治报告</a:t>
            </a:r>
            <a:r>
              <a:rPr lang="en-US" altLang="zh-CN" sz="2400" b="1" dirty="0" smtClean="0">
                <a:latin typeface="黑体" pitchFamily="49" charset="-122"/>
                <a:ea typeface="黑体" pitchFamily="49" charset="-122"/>
              </a:rPr>
              <a:t>《</a:t>
            </a:r>
            <a:r>
              <a:rPr lang="zh-CN" altLang="en-US" sz="2400" b="1" dirty="0" smtClean="0">
                <a:latin typeface="黑体" pitchFamily="49" charset="-122"/>
                <a:ea typeface="黑体" pitchFamily="49" charset="-122"/>
              </a:rPr>
              <a:t>论联合政府</a:t>
            </a:r>
            <a:r>
              <a:rPr lang="en-US" altLang="zh-CN" sz="2400" b="1" dirty="0" smtClean="0">
                <a:latin typeface="黑体" pitchFamily="49" charset="-122"/>
                <a:ea typeface="黑体" pitchFamily="49" charset="-122"/>
              </a:rPr>
              <a:t>》</a:t>
            </a:r>
            <a:r>
              <a:rPr lang="zh-CN" altLang="en-US" sz="2400" b="1" dirty="0" smtClean="0">
                <a:latin typeface="黑体" pitchFamily="49" charset="-122"/>
                <a:ea typeface="黑体" pitchFamily="49" charset="-122"/>
              </a:rPr>
              <a:t>中指出：</a:t>
            </a:r>
            <a:r>
              <a:rPr lang="en-US" altLang="zh-CN" sz="2400" b="1" dirty="0">
                <a:latin typeface="黑体" pitchFamily="49" charset="-122"/>
                <a:ea typeface="黑体" pitchFamily="49" charset="-122"/>
              </a:rPr>
              <a:t>“</a:t>
            </a:r>
            <a:r>
              <a:rPr lang="zh-CN" altLang="en-US" sz="2400" b="1" dirty="0">
                <a:latin typeface="黑体" pitchFamily="49" charset="-122"/>
                <a:ea typeface="黑体" pitchFamily="49" charset="-122"/>
              </a:rPr>
              <a:t>紧紧地和中国人民站在一起，全心全意地为中国人民服务，就是这个军队的唯一的</a:t>
            </a:r>
            <a:r>
              <a:rPr lang="zh-CN" altLang="en-US" sz="2400" b="1" dirty="0">
                <a:solidFill>
                  <a:srgbClr val="FF0000"/>
                </a:solidFill>
                <a:effectLst>
                  <a:outerShdw blurRad="38100" dist="38100" dir="2700000" algn="tl">
                    <a:srgbClr val="C0C0C0"/>
                  </a:outerShdw>
                </a:effectLst>
                <a:latin typeface="黑体" pitchFamily="49" charset="-122"/>
                <a:ea typeface="黑体" pitchFamily="49" charset="-122"/>
              </a:rPr>
              <a:t>宗旨</a:t>
            </a:r>
            <a:r>
              <a:rPr lang="zh-CN" altLang="en-US" sz="2400" b="1" dirty="0">
                <a:latin typeface="黑体" pitchFamily="49" charset="-122"/>
                <a:ea typeface="黑体" pitchFamily="49" charset="-122"/>
              </a:rPr>
              <a:t>。”“全心全意为人民服务，一刻也不脱离群众；一切从人民的利益出发，而不是从个人和小集团的利益出发；向人民负责和向党的领导机关负责的一致性；这些就是我们的出发点。”</a:t>
            </a:r>
          </a:p>
          <a:p>
            <a:pPr>
              <a:lnSpc>
                <a:spcPct val="100000"/>
              </a:lnSpc>
            </a:pPr>
            <a:r>
              <a:rPr lang="zh-CN" altLang="en-US" sz="2400" b="1" dirty="0" smtClean="0">
                <a:latin typeface="黑体" pitchFamily="49" charset="-122"/>
                <a:ea typeface="黑体" pitchFamily="49" charset="-122"/>
              </a:rPr>
              <a:t>    从此</a:t>
            </a:r>
            <a:r>
              <a:rPr lang="zh-CN" altLang="en-US" sz="2400" b="1" dirty="0">
                <a:latin typeface="黑体" pitchFamily="49" charset="-122"/>
                <a:ea typeface="黑体" pitchFamily="49" charset="-122"/>
              </a:rPr>
              <a:t>，“全心全意为人民服务”就成为中国共产党的唯一宗旨或根本宗旨。</a:t>
            </a:r>
            <a:endParaRPr lang="zh-CN" altLang="en-US" sz="2400" b="1" dirty="0" smtClean="0">
              <a:latin typeface="黑体" pitchFamily="49" charset="-122"/>
              <a:ea typeface="黑体" pitchFamily="49" charset="-122"/>
            </a:endParaRPr>
          </a:p>
        </p:txBody>
      </p:sp>
    </p:spTree>
    <p:extLst>
      <p:ext uri="{BB962C8B-B14F-4D97-AF65-F5344CB8AC3E}">
        <p14:creationId xmlns="" xmlns:p14="http://schemas.microsoft.com/office/powerpoint/2010/main" val="203624343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000" fill="hold"/>
                                        <p:tgtEl>
                                          <p:spTgt spid="13"/>
                                        </p:tgtEl>
                                        <p:attrNameLst>
                                          <p:attrName>ppt_x</p:attrName>
                                        </p:attrNameLst>
                                      </p:cBhvr>
                                      <p:tavLst>
                                        <p:tav tm="0">
                                          <p:val>
                                            <p:strVal val="1+#ppt_w/2"/>
                                          </p:val>
                                        </p:tav>
                                        <p:tav tm="100000">
                                          <p:val>
                                            <p:strVal val="#ppt_x"/>
                                          </p:val>
                                        </p:tav>
                                      </p:tavLst>
                                    </p:anim>
                                    <p:anim calcmode="lin" valueType="num">
                                      <p:cBhvr additive="base">
                                        <p:cTn id="27"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476669"/>
          </a:xfrm>
          <a:prstGeom prst="rect">
            <a:avLst/>
          </a:prstGeom>
          <a:ln w="28575">
            <a:noFill/>
            <a:prstDash val="dash"/>
          </a:ln>
        </p:spPr>
        <p:txBody>
          <a:bodyPr wrap="square">
            <a:spAutoFit/>
          </a:bodyPr>
          <a:lstStyle/>
          <a:p>
            <a:pPr>
              <a:lnSpc>
                <a:spcPct val="120000"/>
              </a:lnSpc>
            </a:pPr>
            <a:r>
              <a:rPr lang="en-US" altLang="zh-CN" sz="2400" b="1" dirty="0" smtClean="0">
                <a:latin typeface="黑体" pitchFamily="49" charset="-122"/>
                <a:ea typeface="黑体" pitchFamily="49" charset="-122"/>
              </a:rPr>
              <a:t>1.</a:t>
            </a:r>
            <a:r>
              <a:rPr lang="zh-CN" altLang="en-US" sz="2400" b="1" dirty="0">
                <a:latin typeface="黑体" pitchFamily="49" charset="-122"/>
                <a:ea typeface="黑体" pitchFamily="49" charset="-122"/>
              </a:rPr>
              <a:t>党的宗旨是党的一切活动的根本出发点</a:t>
            </a:r>
          </a:p>
        </p:txBody>
      </p:sp>
      <p:sp>
        <p:nvSpPr>
          <p:cNvPr id="13" name="Rectangle 2"/>
          <p:cNvSpPr txBox="1">
            <a:spLocks noChangeArrowheads="1"/>
          </p:cNvSpPr>
          <p:nvPr/>
        </p:nvSpPr>
        <p:spPr>
          <a:xfrm>
            <a:off x="1962322" y="3204190"/>
            <a:ext cx="9195844" cy="23777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smtClean="0">
                <a:latin typeface="黑体" pitchFamily="49" charset="-122"/>
                <a:ea typeface="黑体" pitchFamily="49" charset="-122"/>
              </a:rPr>
              <a:t>    党</a:t>
            </a:r>
            <a:r>
              <a:rPr lang="zh-CN" altLang="en-US" sz="2400" b="1" dirty="0">
                <a:latin typeface="黑体" pitchFamily="49" charset="-122"/>
                <a:ea typeface="黑体" pitchFamily="49" charset="-122"/>
              </a:rPr>
              <a:t>的根本宗旨是由党的性质决定的，任何一个政党都有自己的宗旨，这是政党的阶级基础、阶级属性决定的。中国共产党的先锋队性质，决定了党和其他政党的本质区别，决定了党必须把全心全意为人民服务作为自己的根本宗旨。</a:t>
            </a:r>
          </a:p>
        </p:txBody>
      </p:sp>
    </p:spTree>
    <p:extLst>
      <p:ext uri="{BB962C8B-B14F-4D97-AF65-F5344CB8AC3E}">
        <p14:creationId xmlns="" xmlns:p14="http://schemas.microsoft.com/office/powerpoint/2010/main" val="364942906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000" fill="hold"/>
                                        <p:tgtEl>
                                          <p:spTgt spid="13"/>
                                        </p:tgtEl>
                                        <p:attrNameLst>
                                          <p:attrName>ppt_x</p:attrName>
                                        </p:attrNameLst>
                                      </p:cBhvr>
                                      <p:tavLst>
                                        <p:tav tm="0">
                                          <p:val>
                                            <p:strVal val="1+#ppt_w/2"/>
                                          </p:val>
                                        </p:tav>
                                        <p:tav tm="100000">
                                          <p:val>
                                            <p:strVal val="#ppt_x"/>
                                          </p:val>
                                        </p:tav>
                                      </p:tavLst>
                                    </p:anim>
                                    <p:anim calcmode="lin" valueType="num">
                                      <p:cBhvr additive="base">
                                        <p:cTn id="27"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480165AE-BA3F-48CF-A2F1-5260C31A36E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1"/>
            <a:ext cx="12192000" cy="6094615"/>
          </a:xfrm>
          <a:prstGeom prst="rect">
            <a:avLst/>
          </a:prstGeom>
        </p:spPr>
      </p:pic>
      <p:pic>
        <p:nvPicPr>
          <p:cNvPr id="9" name="图片 8">
            <a:extLst>
              <a:ext uri="{FF2B5EF4-FFF2-40B4-BE49-F238E27FC236}">
                <a16:creationId xmlns="" xmlns:a16="http://schemas.microsoft.com/office/drawing/2014/main" id="{9C29040B-A4ED-4D41-B99D-96C74359C7A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0800000" flipH="1">
            <a:off x="0" y="763386"/>
            <a:ext cx="12192000" cy="6094615"/>
          </a:xfrm>
          <a:prstGeom prst="rect">
            <a:avLst/>
          </a:prstGeom>
        </p:spPr>
      </p:pic>
      <p:sp>
        <p:nvSpPr>
          <p:cNvPr id="2" name="Freeform 5">
            <a:extLst>
              <a:ext uri="{FF2B5EF4-FFF2-40B4-BE49-F238E27FC236}">
                <a16:creationId xmlns="" xmlns:a16="http://schemas.microsoft.com/office/drawing/2014/main" id="{30903DEE-999B-4F1C-9AC5-1593FB3424B3}"/>
              </a:ext>
            </a:extLst>
          </p:cNvPr>
          <p:cNvSpPr/>
          <p:nvPr/>
        </p:nvSpPr>
        <p:spPr bwMode="auto">
          <a:xfrm>
            <a:off x="4901776" y="1107518"/>
            <a:ext cx="2388447" cy="2678853"/>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91440" tIns="45720" rIns="91440" bIns="45720" numCol="1" anchor="t" anchorCtr="0" compatLnSpc="1"/>
          <a:lstStyle/>
          <a:p>
            <a:endParaRPr lang="zh-CN" altLang="en-US" sz="1800"/>
          </a:p>
        </p:txBody>
      </p:sp>
      <p:sp>
        <p:nvSpPr>
          <p:cNvPr id="3" name="Freeform 5">
            <a:extLst>
              <a:ext uri="{FF2B5EF4-FFF2-40B4-BE49-F238E27FC236}">
                <a16:creationId xmlns="" xmlns:a16="http://schemas.microsoft.com/office/drawing/2014/main" id="{2DE012FA-ED50-4F8D-95E9-BDD05F4F21DE}"/>
              </a:ext>
            </a:extLst>
          </p:cNvPr>
          <p:cNvSpPr/>
          <p:nvPr/>
        </p:nvSpPr>
        <p:spPr bwMode="auto">
          <a:xfrm>
            <a:off x="5093969" y="1322995"/>
            <a:ext cx="2004060" cy="2247900"/>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gradFill>
            <a:gsLst>
              <a:gs pos="0">
                <a:srgbClr val="E30000"/>
              </a:gs>
              <a:gs pos="100000">
                <a:srgbClr val="760303"/>
              </a:gs>
            </a:gsLst>
            <a:lin ang="18900000" scaled="0"/>
          </a:gradFill>
          <a:ln w="28575">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 name="矩形 3">
            <a:extLst>
              <a:ext uri="{FF2B5EF4-FFF2-40B4-BE49-F238E27FC236}">
                <a16:creationId xmlns="" xmlns:a16="http://schemas.microsoft.com/office/drawing/2014/main" id="{E39C076C-EACC-473D-BC9C-9F4BA059C0AA}"/>
              </a:ext>
            </a:extLst>
          </p:cNvPr>
          <p:cNvSpPr/>
          <p:nvPr/>
        </p:nvSpPr>
        <p:spPr>
          <a:xfrm>
            <a:off x="5276426" y="2216710"/>
            <a:ext cx="1639147" cy="1107996"/>
          </a:xfrm>
          <a:prstGeom prst="rect">
            <a:avLst/>
          </a:prstGeom>
          <a:noFill/>
          <a:effectLst/>
        </p:spPr>
        <p:txBody>
          <a:bodyPr wrap="square" rtlCol="0">
            <a:spAutoFit/>
          </a:bodyPr>
          <a:lstStyle/>
          <a:p>
            <a:pPr algn="ctr"/>
            <a:r>
              <a:rPr lang="en-US" altLang="zh-CN" sz="6600" b="1" dirty="0">
                <a:solidFill>
                  <a:schemeClr val="bg1"/>
                </a:solidFill>
                <a:effectLst>
                  <a:outerShdw blurRad="152400" dist="152400" dir="2700000" algn="tl" rotWithShape="0">
                    <a:prstClr val="black">
                      <a:alpha val="60000"/>
                    </a:prstClr>
                  </a:outerShdw>
                </a:effectLst>
                <a:latin typeface="微软雅黑" panose="020B0503020204020204" charset="-122"/>
                <a:ea typeface="微软雅黑" panose="020B0503020204020204" charset="-122"/>
              </a:rPr>
              <a:t>01</a:t>
            </a:r>
          </a:p>
        </p:txBody>
      </p:sp>
      <p:sp>
        <p:nvSpPr>
          <p:cNvPr id="6" name="矩形 5">
            <a:extLst>
              <a:ext uri="{FF2B5EF4-FFF2-40B4-BE49-F238E27FC236}">
                <a16:creationId xmlns="" xmlns:a16="http://schemas.microsoft.com/office/drawing/2014/main" id="{2562A298-5381-4F72-A163-CE87964F0879}"/>
              </a:ext>
            </a:extLst>
          </p:cNvPr>
          <p:cNvSpPr/>
          <p:nvPr/>
        </p:nvSpPr>
        <p:spPr>
          <a:xfrm>
            <a:off x="3878931" y="3956778"/>
            <a:ext cx="4488729" cy="1015663"/>
          </a:xfrm>
          <a:prstGeom prst="rect">
            <a:avLst/>
          </a:prstGeom>
        </p:spPr>
        <p:txBody>
          <a:bodyPr wrap="none">
            <a:spAutoFit/>
          </a:bodyPr>
          <a:lstStyle/>
          <a:p>
            <a:pPr algn="ctr"/>
            <a:r>
              <a:rPr lang="zh-CN" altLang="en-US" sz="6000" b="1" spc="600" dirty="0" smtClean="0">
                <a:gradFill>
                  <a:gsLst>
                    <a:gs pos="0">
                      <a:srgbClr val="E30000"/>
                    </a:gs>
                    <a:gs pos="100000">
                      <a:srgbClr val="760303"/>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rPr>
              <a:t>党 的 性 质</a:t>
            </a:r>
            <a:endParaRPr lang="zh-CN" altLang="en-US" sz="6000" b="1" spc="600" dirty="0">
              <a:gradFill>
                <a:gsLst>
                  <a:gs pos="0">
                    <a:srgbClr val="E30000"/>
                  </a:gs>
                  <a:gs pos="100000">
                    <a:srgbClr val="760303"/>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Freeform 29">
            <a:extLst>
              <a:ext uri="{FF2B5EF4-FFF2-40B4-BE49-F238E27FC236}">
                <a16:creationId xmlns="" xmlns:a16="http://schemas.microsoft.com/office/drawing/2014/main" id="{ED8A67E7-3D7F-4C0A-851A-A99FF2512CFB}"/>
              </a:ext>
            </a:extLst>
          </p:cNvPr>
          <p:cNvSpPr/>
          <p:nvPr/>
        </p:nvSpPr>
        <p:spPr bwMode="auto">
          <a:xfrm>
            <a:off x="5775324" y="1643602"/>
            <a:ext cx="641350" cy="573108"/>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1800" dirty="0">
              <a:gradFill>
                <a:gsLst>
                  <a:gs pos="0">
                    <a:srgbClr val="E30000"/>
                  </a:gs>
                  <a:gs pos="100000">
                    <a:srgbClr val="760303"/>
                  </a:gs>
                </a:gsLst>
                <a:lin ang="5400000" scaled="0"/>
              </a:gradFill>
              <a:effectLst>
                <a:outerShdw blurRad="38100" dist="38100" dir="2700000" algn="tl">
                  <a:srgbClr val="000000">
                    <a:alpha val="43137"/>
                  </a:srgbClr>
                </a:outerShdw>
              </a:effectLst>
            </a:endParaRPr>
          </a:p>
        </p:txBody>
      </p:sp>
      <p:pic>
        <p:nvPicPr>
          <p:cNvPr id="10" name="Picture 2" descr="中国共产党章程4"/>
          <p:cNvPicPr>
            <a:picLocks noChangeAspect="1" noChangeArrowheads="1"/>
          </p:cNvPicPr>
          <p:nvPr/>
        </p:nvPicPr>
        <p:blipFill>
          <a:blip r:embed="rId4"/>
          <a:srcRect/>
          <a:stretch>
            <a:fillRect/>
          </a:stretch>
        </p:blipFill>
        <p:spPr bwMode="auto">
          <a:xfrm>
            <a:off x="361366" y="655586"/>
            <a:ext cx="2395482" cy="31307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2"/>
          <p:cNvSpPr txBox="1">
            <a:spLocks noChangeArrowheads="1"/>
          </p:cNvSpPr>
          <p:nvPr/>
        </p:nvSpPr>
        <p:spPr>
          <a:xfrm>
            <a:off x="0" y="0"/>
            <a:ext cx="3599668" cy="450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信仰</a:t>
            </a:r>
            <a:r>
              <a:rPr lang="en-US" altLang="zh-CN" sz="3200" b="1" dirty="0" smtClean="0">
                <a:ln>
                  <a:solidFill>
                    <a:schemeClr val="bg1"/>
                  </a:solidFill>
                </a:ln>
                <a:latin typeface="微软雅黑" panose="020B0503020204020204" pitchFamily="34" charset="-122"/>
                <a:ea typeface="微软雅黑" panose="020B0503020204020204" pitchFamily="34" charset="-122"/>
              </a:rPr>
              <a:t>》</a:t>
            </a:r>
            <a:r>
              <a:rPr lang="zh-CN" altLang="en-US" sz="3200" b="1" dirty="0" smtClean="0">
                <a:ln>
                  <a:solidFill>
                    <a:schemeClr val="bg1"/>
                  </a:solidFill>
                </a:ln>
                <a:latin typeface="微软雅黑" panose="020B0503020204020204" pitchFamily="34" charset="-122"/>
                <a:ea typeface="微软雅黑" panose="020B0503020204020204" pitchFamily="34" charset="-122"/>
              </a:rPr>
              <a:t>系列党课</a:t>
            </a:r>
          </a:p>
        </p:txBody>
      </p:sp>
    </p:spTree>
    <p:extLst>
      <p:ext uri="{BB962C8B-B14F-4D97-AF65-F5344CB8AC3E}">
        <p14:creationId xmlns="" xmlns:p14="http://schemas.microsoft.com/office/powerpoint/2010/main" val="155482640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6" presetClass="emph" presetSubtype="0" decel="100000" fill="hold" grpId="1" nodeType="withEffect">
                                  <p:stCondLst>
                                    <p:cond delay="200"/>
                                  </p:stCondLst>
                                  <p:childTnLst>
                                    <p:animScale>
                                      <p:cBhvr>
                                        <p:cTn id="11" dur="250" fill="hold"/>
                                        <p:tgtEl>
                                          <p:spTgt spid="2"/>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2"/>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ppt_w</p:attrName>
                                        </p:attrNameLst>
                                      </p:cBhvr>
                                      <p:tavLst>
                                        <p:tav tm="0">
                                          <p:val>
                                            <p:fltVal val="0"/>
                                          </p:val>
                                        </p:tav>
                                        <p:tav tm="100000">
                                          <p:val>
                                            <p:strVal val="#ppt_w"/>
                                          </p:val>
                                        </p:tav>
                                      </p:tavLst>
                                    </p:anim>
                                    <p:anim calcmode="lin" valueType="num">
                                      <p:cBhvr>
                                        <p:cTn id="17" dur="250" fill="hold"/>
                                        <p:tgtEl>
                                          <p:spTgt spid="3"/>
                                        </p:tgtEl>
                                        <p:attrNameLst>
                                          <p:attrName>ppt_h</p:attrName>
                                        </p:attrNameLst>
                                      </p:cBhvr>
                                      <p:tavLst>
                                        <p:tav tm="0">
                                          <p:val>
                                            <p:fltVal val="0"/>
                                          </p:val>
                                        </p:tav>
                                        <p:tav tm="100000">
                                          <p:val>
                                            <p:strVal val="#ppt_h"/>
                                          </p:val>
                                        </p:tav>
                                      </p:tavLst>
                                    </p:anim>
                                    <p:animEffect transition="in" filter="fade">
                                      <p:cBhvr>
                                        <p:cTn id="18" dur="250"/>
                                        <p:tgtEl>
                                          <p:spTgt spid="3"/>
                                        </p:tgtEl>
                                      </p:cBhvr>
                                    </p:animEffect>
                                  </p:childTnLst>
                                </p:cTn>
                              </p:par>
                              <p:par>
                                <p:cTn id="19" presetID="6" presetClass="emph" presetSubtype="0" decel="100000" fill="hold" grpId="1" nodeType="withEffect">
                                  <p:stCondLst>
                                    <p:cond delay="600"/>
                                  </p:stCondLst>
                                  <p:childTnLst>
                                    <p:animScale>
                                      <p:cBhvr>
                                        <p:cTn id="20" dur="250" fill="hold"/>
                                        <p:tgtEl>
                                          <p:spTgt spid="3"/>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4"/>
                                        </p:tgtEl>
                                        <p:attrNameLst>
                                          <p:attrName>style.visibility</p:attrName>
                                        </p:attrNameLst>
                                      </p:cBhvr>
                                      <p:to>
                                        <p:strVal val="visible"/>
                                      </p:to>
                                    </p:set>
                                    <p:anim calcmode="lin" valueType="num">
                                      <p:cBhvr>
                                        <p:cTn id="25" dur="250" fill="hold"/>
                                        <p:tgtEl>
                                          <p:spTgt spid="4"/>
                                        </p:tgtEl>
                                        <p:attrNameLst>
                                          <p:attrName>ppt_w</p:attrName>
                                        </p:attrNameLst>
                                      </p:cBhvr>
                                      <p:tavLst>
                                        <p:tav tm="0">
                                          <p:val>
                                            <p:fltVal val="0"/>
                                          </p:val>
                                        </p:tav>
                                        <p:tav tm="100000">
                                          <p:val>
                                            <p:strVal val="#ppt_w"/>
                                          </p:val>
                                        </p:tav>
                                      </p:tavLst>
                                    </p:anim>
                                    <p:anim calcmode="lin" valueType="num">
                                      <p:cBhvr>
                                        <p:cTn id="26" dur="250" fill="hold"/>
                                        <p:tgtEl>
                                          <p:spTgt spid="4"/>
                                        </p:tgtEl>
                                        <p:attrNameLst>
                                          <p:attrName>ppt_h</p:attrName>
                                        </p:attrNameLst>
                                      </p:cBhvr>
                                      <p:tavLst>
                                        <p:tav tm="0">
                                          <p:val>
                                            <p:fltVal val="0"/>
                                          </p:val>
                                        </p:tav>
                                        <p:tav tm="100000">
                                          <p:val>
                                            <p:strVal val="#ppt_h"/>
                                          </p:val>
                                        </p:tav>
                                      </p:tavLst>
                                    </p:anim>
                                    <p:animEffect transition="in" filter="fade">
                                      <p:cBhvr>
                                        <p:cTn id="27" dur="250"/>
                                        <p:tgtEl>
                                          <p:spTgt spid="4"/>
                                        </p:tgtEl>
                                      </p:cBhvr>
                                    </p:animEffect>
                                  </p:childTnLst>
                                </p:cTn>
                              </p:par>
                              <p:par>
                                <p:cTn id="28" presetID="6" presetClass="emph" presetSubtype="0" decel="100000" fill="hold" grpId="1" nodeType="withEffect">
                                  <p:stCondLst>
                                    <p:cond delay="800"/>
                                  </p:stCondLst>
                                  <p:childTnLst>
                                    <p:animScale>
                                      <p:cBhvr>
                                        <p:cTn id="29" dur="250" fill="hold"/>
                                        <p:tgtEl>
                                          <p:spTgt spid="4"/>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4"/>
                                        </p:tgtEl>
                                      </p:cBhvr>
                                      <p:by x="83000" y="83000"/>
                                    </p:animScale>
                                  </p:childTnLst>
                                </p:cTn>
                              </p:par>
                            </p:childTnLst>
                          </p:cTn>
                        </p:par>
                        <p:par>
                          <p:cTn id="32" fill="hold">
                            <p:stCondLst>
                              <p:cond delay="1250"/>
                            </p:stCondLst>
                            <p:childTnLst>
                              <p:par>
                                <p:cTn id="33" presetID="23" presetClass="entr" presetSubtype="3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6*min(max(#ppt_w*#ppt_h,.3),1)-7.4)/-.7*#ppt_w"/>
                                          </p:val>
                                        </p:tav>
                                        <p:tav tm="100000">
                                          <p:val>
                                            <p:strVal val="#ppt_w"/>
                                          </p:val>
                                        </p:tav>
                                      </p:tavLst>
                                    </p:anim>
                                    <p:anim calcmode="lin" valueType="num">
                                      <p:cBhvr>
                                        <p:cTn id="36" dur="1000" fill="hold"/>
                                        <p:tgtEl>
                                          <p:spTgt spid="7"/>
                                        </p:tgtEl>
                                        <p:attrNameLst>
                                          <p:attrName>ppt_h</p:attrName>
                                        </p:attrNameLst>
                                      </p:cBhvr>
                                      <p:tavLst>
                                        <p:tav tm="0">
                                          <p:val>
                                            <p:strVal val="(6*min(max(#ppt_w*#ppt_h,.3),1)-7.4)/-.7*#ppt_h"/>
                                          </p:val>
                                        </p:tav>
                                        <p:tav tm="100000">
                                          <p:val>
                                            <p:strVal val="#ppt_h"/>
                                          </p:val>
                                        </p:tav>
                                      </p:tavLst>
                                    </p:anim>
                                    <p:anim calcmode="lin" valueType="num">
                                      <p:cBhvr>
                                        <p:cTn id="37" dur="1000" fill="hold"/>
                                        <p:tgtEl>
                                          <p:spTgt spid="7"/>
                                        </p:tgtEl>
                                        <p:attrNameLst>
                                          <p:attrName>ppt_x</p:attrName>
                                        </p:attrNameLst>
                                      </p:cBhvr>
                                      <p:tavLst>
                                        <p:tav tm="0">
                                          <p:val>
                                            <p:fltVal val="0.5"/>
                                          </p:val>
                                        </p:tav>
                                        <p:tav tm="100000">
                                          <p:val>
                                            <p:strVal val="#ppt_x"/>
                                          </p:val>
                                        </p:tav>
                                      </p:tavLst>
                                    </p:anim>
                                    <p:anim calcmode="lin" valueType="num">
                                      <p:cBhvr>
                                        <p:cTn id="38" dur="10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25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Effect transition="in" filter="fade">
                                      <p:cBhvr>
                                        <p:cTn id="44" dur="1000"/>
                                        <p:tgtEl>
                                          <p:spTgt spid="6"/>
                                        </p:tgtEl>
                                      </p:cBhvr>
                                    </p:animEffect>
                                  </p:childTnLst>
                                </p:cTn>
                              </p:par>
                              <p:par>
                                <p:cTn id="45" presetID="35" presetClass="path" presetSubtype="0" accel="50000" decel="50000" fill="hold" grpId="1" nodeType="withEffect">
                                  <p:stCondLst>
                                    <p:cond delay="0"/>
                                  </p:stCondLst>
                                  <p:childTnLst>
                                    <p:animMotion origin="layout" path="M 4.61118E-6 -3.77428E-6 L -0.41188 -3.77428E-6 " pathEditMode="relative" rAng="0" ptsTypes="AA">
                                      <p:cBhvr>
                                        <p:cTn id="46" dur="2000" spd="-100000" fill="hold"/>
                                        <p:tgtEl>
                                          <p:spTgt spid="6"/>
                                        </p:tgtEl>
                                        <p:attrNameLst>
                                          <p:attrName>ppt_x</p:attrName>
                                          <p:attrName>ppt_y</p:attrName>
                                        </p:attrNameLst>
                                      </p:cBhvr>
                                      <p:rCtr x="-20594" y="0"/>
                                    </p:animMotion>
                                  </p:childTnLst>
                                </p:cTn>
                              </p:par>
                            </p:childTnLst>
                          </p:cTn>
                        </p:par>
                        <p:par>
                          <p:cTn id="47" fill="hold">
                            <p:stCondLst>
                              <p:cond delay="4250"/>
                            </p:stCondLst>
                            <p:childTnLst>
                              <p:par>
                                <p:cTn id="48" presetID="2" presetClass="entr" presetSubtype="2"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1750" fill="hold"/>
                                        <p:tgtEl>
                                          <p:spTgt spid="11"/>
                                        </p:tgtEl>
                                        <p:attrNameLst>
                                          <p:attrName>ppt_x</p:attrName>
                                        </p:attrNameLst>
                                      </p:cBhvr>
                                      <p:tavLst>
                                        <p:tav tm="0">
                                          <p:val>
                                            <p:strVal val="1+#ppt_w/2"/>
                                          </p:val>
                                        </p:tav>
                                        <p:tav tm="100000">
                                          <p:val>
                                            <p:strVal val="#ppt_x"/>
                                          </p:val>
                                        </p:tav>
                                      </p:tavLst>
                                    </p:anim>
                                    <p:anim calcmode="lin" valueType="num">
                                      <p:cBhvr additive="base">
                                        <p:cTn id="51" dur="1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3" grpId="0" bldLvl="0" animBg="1"/>
      <p:bldP spid="3" grpId="1" bldLvl="0" animBg="1"/>
      <p:bldP spid="3" grpId="2" bldLvl="0" animBg="1"/>
      <p:bldP spid="4" grpId="0" bldLvl="0" animBg="1"/>
      <p:bldP spid="4" grpId="1" bldLvl="0" animBg="1"/>
      <p:bldP spid="4" grpId="2" bldLvl="0" animBg="1"/>
      <p:bldP spid="6" grpId="0"/>
      <p:bldP spid="6" grpId="1"/>
      <p:bldP spid="7" grpId="0" bldLvl="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476669"/>
          </a:xfrm>
          <a:prstGeom prst="rect">
            <a:avLst/>
          </a:prstGeom>
          <a:ln w="28575">
            <a:noFill/>
            <a:prstDash val="dash"/>
          </a:ln>
        </p:spPr>
        <p:txBody>
          <a:bodyPr wrap="square">
            <a:spAutoFit/>
          </a:bodyPr>
          <a:lstStyle/>
          <a:p>
            <a:pPr>
              <a:lnSpc>
                <a:spcPct val="120000"/>
              </a:lnSpc>
            </a:pPr>
            <a:r>
              <a:rPr lang="en-US" altLang="zh-CN" sz="2400" b="1" dirty="0" smtClean="0">
                <a:latin typeface="黑体" pitchFamily="49" charset="-122"/>
                <a:ea typeface="黑体" pitchFamily="49" charset="-122"/>
              </a:rPr>
              <a:t>1.</a:t>
            </a:r>
            <a:r>
              <a:rPr lang="zh-CN" altLang="en-US" sz="2400" b="1" dirty="0">
                <a:latin typeface="黑体" pitchFamily="49" charset="-122"/>
                <a:ea typeface="黑体" pitchFamily="49" charset="-122"/>
              </a:rPr>
              <a:t>党的宗旨是党的一切活动的根本出发点</a:t>
            </a:r>
          </a:p>
        </p:txBody>
      </p:sp>
      <p:sp>
        <p:nvSpPr>
          <p:cNvPr id="13" name="Rectangle 2"/>
          <p:cNvSpPr txBox="1">
            <a:spLocks noChangeArrowheads="1"/>
          </p:cNvSpPr>
          <p:nvPr/>
        </p:nvSpPr>
        <p:spPr>
          <a:xfrm>
            <a:off x="2136672" y="4678149"/>
            <a:ext cx="7918657" cy="16817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smtClean="0">
                <a:latin typeface="黑体" pitchFamily="49" charset="-122"/>
                <a:ea typeface="黑体" pitchFamily="49" charset="-122"/>
              </a:rPr>
              <a:t>    </a:t>
            </a:r>
            <a:r>
              <a:rPr lang="en-US" altLang="zh-CN" sz="2400" b="1" dirty="0">
                <a:latin typeface="黑体" pitchFamily="49" charset="-122"/>
                <a:ea typeface="黑体" pitchFamily="49" charset="-122"/>
              </a:rPr>
              <a:t>《</a:t>
            </a:r>
            <a:r>
              <a:rPr lang="zh-CN" altLang="en-US" sz="2400" b="1" dirty="0">
                <a:latin typeface="黑体" pitchFamily="49" charset="-122"/>
                <a:ea typeface="黑体" pitchFamily="49" charset="-122"/>
              </a:rPr>
              <a:t>共产党宣言</a:t>
            </a:r>
            <a:r>
              <a:rPr lang="en-US" altLang="zh-CN" sz="2400" b="1" dirty="0">
                <a:latin typeface="黑体" pitchFamily="49" charset="-122"/>
                <a:ea typeface="黑体" pitchFamily="49" charset="-122"/>
              </a:rPr>
              <a:t>》</a:t>
            </a:r>
            <a:r>
              <a:rPr lang="zh-CN" altLang="en-US" sz="2400" b="1" dirty="0">
                <a:latin typeface="黑体" pitchFamily="49" charset="-122"/>
                <a:ea typeface="黑体" pitchFamily="49" charset="-122"/>
              </a:rPr>
              <a:t>：“过去的一切运动都是少数人的或者为少数人谋利益的运动。无产阶级的运动是绝大多数人的、为大多数人谋利益的独立运动”。</a:t>
            </a:r>
          </a:p>
        </p:txBody>
      </p:sp>
      <p:pic>
        <p:nvPicPr>
          <p:cNvPr id="14" name="图片 2" descr="t01a3bfba8adbdb9cb9.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726320" y="3048027"/>
            <a:ext cx="1669467" cy="1752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图片 3" descr="t011e3f21a36d0a3d07.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5214936" y="3048028"/>
            <a:ext cx="1517697" cy="1709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图片 4" descr="t0113d579c589946b64.jp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7572374" y="3048028"/>
            <a:ext cx="1557977" cy="1752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5112107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9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9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39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2"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1+#ppt_w/2"/>
                                          </p:val>
                                        </p:tav>
                                        <p:tav tm="100000">
                                          <p:val>
                                            <p:strVal val="#ppt_x"/>
                                          </p:val>
                                        </p:tav>
                                      </p:tavLst>
                                    </p:anim>
                                    <p:anim calcmode="lin" valueType="num">
                                      <p:cBhvr additive="base">
                                        <p:cTn id="4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535531"/>
          </a:xfrm>
          <a:prstGeom prst="rect">
            <a:avLst/>
          </a:prstGeom>
          <a:ln w="28575">
            <a:noFill/>
            <a:prstDash val="dash"/>
          </a:ln>
        </p:spPr>
        <p:txBody>
          <a:bodyPr wrap="square">
            <a:spAutoFit/>
          </a:bodyPr>
          <a:lstStyle/>
          <a:p>
            <a:pPr>
              <a:lnSpc>
                <a:spcPct val="120000"/>
              </a:lnSpc>
            </a:pPr>
            <a:r>
              <a:rPr lang="en-US" altLang="zh-CN" sz="2400" b="1" dirty="0">
                <a:latin typeface="黑体" pitchFamily="49" charset="-122"/>
                <a:ea typeface="黑体" pitchFamily="49" charset="-122"/>
              </a:rPr>
              <a:t>2</a:t>
            </a:r>
            <a:r>
              <a:rPr lang="en-US" altLang="zh-CN" sz="2400" b="1" dirty="0" smtClean="0">
                <a:latin typeface="黑体" pitchFamily="49" charset="-122"/>
                <a:ea typeface="黑体" pitchFamily="49" charset="-122"/>
              </a:rPr>
              <a:t>.</a:t>
            </a:r>
            <a:r>
              <a:rPr lang="zh-CN" altLang="en-US" sz="2400" b="1" dirty="0">
                <a:latin typeface="黑体" pitchFamily="49" charset="-122"/>
                <a:ea typeface="黑体" pitchFamily="49" charset="-122"/>
              </a:rPr>
              <a:t>坚持权为民所用，情为民所系，利为民所谋</a:t>
            </a:r>
          </a:p>
        </p:txBody>
      </p:sp>
      <p:sp>
        <p:nvSpPr>
          <p:cNvPr id="13" name="Rectangle 2"/>
          <p:cNvSpPr txBox="1">
            <a:spLocks noChangeArrowheads="1"/>
          </p:cNvSpPr>
          <p:nvPr/>
        </p:nvSpPr>
        <p:spPr>
          <a:xfrm>
            <a:off x="2110853" y="3395257"/>
            <a:ext cx="8438866" cy="16817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smtClean="0">
                <a:latin typeface="黑体" pitchFamily="49" charset="-122"/>
                <a:ea typeface="黑体" pitchFamily="49" charset="-122"/>
              </a:rPr>
              <a:t>    党</a:t>
            </a:r>
            <a:r>
              <a:rPr lang="zh-CN" altLang="en-US" sz="2400" b="1" dirty="0">
                <a:latin typeface="黑体" pitchFamily="49" charset="-122"/>
                <a:ea typeface="黑体" pitchFamily="49" charset="-122"/>
              </a:rPr>
              <a:t>在任何时候都把群众利益放在第一位，同群众同甘共苦，保持最密切的联系，坚持权为民所用、情为民所系、利为民所谋，不允许任何党员脱离群众，凌驾于群众之上。</a:t>
            </a:r>
          </a:p>
        </p:txBody>
      </p:sp>
    </p:spTree>
    <p:extLst>
      <p:ext uri="{BB962C8B-B14F-4D97-AF65-F5344CB8AC3E}">
        <p14:creationId xmlns="" xmlns:p14="http://schemas.microsoft.com/office/powerpoint/2010/main" val="60769637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000" fill="hold"/>
                                        <p:tgtEl>
                                          <p:spTgt spid="13"/>
                                        </p:tgtEl>
                                        <p:attrNameLst>
                                          <p:attrName>ppt_x</p:attrName>
                                        </p:attrNameLst>
                                      </p:cBhvr>
                                      <p:tavLst>
                                        <p:tav tm="0">
                                          <p:val>
                                            <p:strVal val="1+#ppt_w/2"/>
                                          </p:val>
                                        </p:tav>
                                        <p:tav tm="100000">
                                          <p:val>
                                            <p:strVal val="#ppt_x"/>
                                          </p:val>
                                        </p:tav>
                                      </p:tavLst>
                                    </p:anim>
                                    <p:anim calcmode="lin" valueType="num">
                                      <p:cBhvr additive="base">
                                        <p:cTn id="27"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535531"/>
          </a:xfrm>
          <a:prstGeom prst="rect">
            <a:avLst/>
          </a:prstGeom>
          <a:ln w="28575">
            <a:noFill/>
            <a:prstDash val="dash"/>
          </a:ln>
        </p:spPr>
        <p:txBody>
          <a:bodyPr wrap="square">
            <a:spAutoFit/>
          </a:bodyPr>
          <a:lstStyle/>
          <a:p>
            <a:pPr>
              <a:lnSpc>
                <a:spcPct val="120000"/>
              </a:lnSpc>
            </a:pPr>
            <a:r>
              <a:rPr lang="en-US" altLang="zh-CN" sz="2400" b="1" dirty="0">
                <a:latin typeface="黑体" pitchFamily="49" charset="-122"/>
                <a:ea typeface="黑体" pitchFamily="49" charset="-122"/>
              </a:rPr>
              <a:t>2</a:t>
            </a:r>
            <a:r>
              <a:rPr lang="en-US" altLang="zh-CN" sz="2400" b="1" dirty="0" smtClean="0">
                <a:latin typeface="黑体" pitchFamily="49" charset="-122"/>
                <a:ea typeface="黑体" pitchFamily="49" charset="-122"/>
              </a:rPr>
              <a:t>.</a:t>
            </a:r>
            <a:r>
              <a:rPr lang="zh-CN" altLang="en-US" sz="2400" b="1" dirty="0">
                <a:latin typeface="黑体" pitchFamily="49" charset="-122"/>
                <a:ea typeface="黑体" pitchFamily="49" charset="-122"/>
              </a:rPr>
              <a:t>坚持权为民所用，情为民所系，利为民所谋</a:t>
            </a:r>
          </a:p>
        </p:txBody>
      </p:sp>
      <p:sp>
        <p:nvSpPr>
          <p:cNvPr id="14" name="Rectangle 3"/>
          <p:cNvSpPr txBox="1">
            <a:spLocks noChangeArrowheads="1"/>
          </p:cNvSpPr>
          <p:nvPr/>
        </p:nvSpPr>
        <p:spPr>
          <a:xfrm>
            <a:off x="2103644" y="3346908"/>
            <a:ext cx="5088251" cy="505440"/>
          </a:xfrm>
          <a:prstGeom prst="rect">
            <a:avLst/>
          </a:prstGeom>
          <a:ln w="38100">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itchFamily="2" charset="2"/>
              <a:buNone/>
            </a:pPr>
            <a:r>
              <a:rPr lang="zh-CN" altLang="en-US" sz="2000" b="1" dirty="0" smtClean="0">
                <a:latin typeface="黑体" pitchFamily="49" charset="-122"/>
                <a:ea typeface="黑体" pitchFamily="49" charset="-122"/>
              </a:rPr>
              <a:t>权为民所用，集中反映了共产党人的权力观</a:t>
            </a: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en-US" altLang="zh-CN" sz="2000" b="1" dirty="0" smtClean="0">
              <a:latin typeface="黑体" pitchFamily="49" charset="-122"/>
              <a:ea typeface="黑体" pitchFamily="49" charset="-122"/>
            </a:endParaRPr>
          </a:p>
          <a:p>
            <a:pPr>
              <a:lnSpc>
                <a:spcPct val="120000"/>
              </a:lnSpc>
            </a:pPr>
            <a:endParaRPr lang="zh-CN" altLang="en-US" sz="2000" b="1" dirty="0" smtClean="0">
              <a:latin typeface="黑体" pitchFamily="49" charset="-122"/>
              <a:ea typeface="黑体" pitchFamily="49" charset="-122"/>
            </a:endParaRPr>
          </a:p>
        </p:txBody>
      </p:sp>
      <p:sp>
        <p:nvSpPr>
          <p:cNvPr id="3" name="矩形 2"/>
          <p:cNvSpPr/>
          <p:nvPr/>
        </p:nvSpPr>
        <p:spPr>
          <a:xfrm>
            <a:off x="2103644" y="4596861"/>
            <a:ext cx="5086360" cy="400110"/>
          </a:xfrm>
          <a:prstGeom prst="rect">
            <a:avLst/>
          </a:prstGeom>
          <a:ln w="38100">
            <a:solidFill>
              <a:srgbClr val="FF0000"/>
            </a:solidFill>
          </a:ln>
        </p:spPr>
        <p:txBody>
          <a:bodyPr wrap="square">
            <a:spAutoFit/>
          </a:bodyPr>
          <a:lstStyle/>
          <a:p>
            <a:r>
              <a:rPr lang="zh-CN" altLang="en-US" sz="2000" b="1" dirty="0">
                <a:latin typeface="黑体" pitchFamily="49" charset="-122"/>
                <a:ea typeface="黑体" pitchFamily="49" charset="-122"/>
              </a:rPr>
              <a:t>情为民所系，集中反映了共产党人的</a:t>
            </a:r>
            <a:r>
              <a:rPr lang="zh-CN" altLang="en-US" sz="2000" b="1" dirty="0" smtClean="0">
                <a:latin typeface="黑体" pitchFamily="49" charset="-122"/>
                <a:ea typeface="黑体" pitchFamily="49" charset="-122"/>
              </a:rPr>
              <a:t>群众观</a:t>
            </a:r>
            <a:endParaRPr lang="zh-CN" altLang="en-US" sz="2000" b="1" dirty="0">
              <a:latin typeface="黑体" pitchFamily="49" charset="-122"/>
              <a:ea typeface="黑体" pitchFamily="49" charset="-122"/>
            </a:endParaRPr>
          </a:p>
        </p:txBody>
      </p:sp>
      <p:sp>
        <p:nvSpPr>
          <p:cNvPr id="4" name="矩形 3"/>
          <p:cNvSpPr/>
          <p:nvPr/>
        </p:nvSpPr>
        <p:spPr>
          <a:xfrm>
            <a:off x="2103644" y="5870595"/>
            <a:ext cx="5088252" cy="461665"/>
          </a:xfrm>
          <a:prstGeom prst="rect">
            <a:avLst/>
          </a:prstGeom>
          <a:ln w="38100">
            <a:solidFill>
              <a:srgbClr val="FF0000"/>
            </a:solidFill>
          </a:ln>
        </p:spPr>
        <p:txBody>
          <a:bodyPr wrap="none">
            <a:spAutoFit/>
          </a:bodyPr>
          <a:lstStyle/>
          <a:p>
            <a:pPr>
              <a:lnSpc>
                <a:spcPct val="120000"/>
              </a:lnSpc>
            </a:pPr>
            <a:r>
              <a:rPr lang="zh-CN" altLang="en-US" sz="2000" b="1" dirty="0">
                <a:latin typeface="黑体" pitchFamily="49" charset="-122"/>
                <a:ea typeface="黑体" pitchFamily="49" charset="-122"/>
              </a:rPr>
              <a:t>利为民所谋，集中反映了共产党人的利益观</a:t>
            </a:r>
            <a:endParaRPr lang="en-US" altLang="zh-CN" sz="2000" b="1" dirty="0">
              <a:latin typeface="黑体" pitchFamily="49" charset="-122"/>
              <a:ea typeface="黑体" pitchFamily="49" charset="-122"/>
            </a:endParaRPr>
          </a:p>
        </p:txBody>
      </p:sp>
      <p:pic>
        <p:nvPicPr>
          <p:cNvPr id="15" name="图片 2" descr="t01ea131db66769bbcc.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7510581" y="2997436"/>
            <a:ext cx="2571750" cy="1176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pic>
        <p:nvPicPr>
          <p:cNvPr id="16" name="图片 3" descr="W020130227293191710494.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8582143" y="4231687"/>
            <a:ext cx="2143125" cy="1230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pic>
        <p:nvPicPr>
          <p:cNvPr id="17" name="图片 4" descr="2a3b00132c3a0ae0545d01.jp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7640933" y="5523139"/>
            <a:ext cx="2441398" cy="1218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6754333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heckerboard(across)">
                                      <p:cBhvr>
                                        <p:cTn id="48" dur="500"/>
                                        <p:tgtEl>
                                          <p:spTgt spid="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4"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535531"/>
          </a:xfrm>
          <a:prstGeom prst="rect">
            <a:avLst/>
          </a:prstGeom>
          <a:ln w="28575">
            <a:noFill/>
            <a:prstDash val="dash"/>
          </a:ln>
        </p:spPr>
        <p:txBody>
          <a:bodyPr wrap="square">
            <a:spAutoFit/>
          </a:bodyPr>
          <a:lstStyle/>
          <a:p>
            <a:pPr>
              <a:lnSpc>
                <a:spcPct val="120000"/>
              </a:lnSpc>
            </a:pPr>
            <a:r>
              <a:rPr lang="en-US" altLang="zh-CN" sz="2400" b="1" dirty="0" smtClean="0">
                <a:latin typeface="黑体" pitchFamily="49" charset="-122"/>
                <a:ea typeface="黑体" pitchFamily="49" charset="-122"/>
              </a:rPr>
              <a:t>3.</a:t>
            </a:r>
            <a:r>
              <a:rPr lang="zh-CN" altLang="en-US" sz="2400" b="1" dirty="0">
                <a:latin typeface="黑体" pitchFamily="49" charset="-122"/>
                <a:ea typeface="黑体" pitchFamily="49" charset="-122"/>
              </a:rPr>
              <a:t>做好本职工作践行为人民服务宗旨</a:t>
            </a:r>
          </a:p>
        </p:txBody>
      </p:sp>
      <p:sp>
        <p:nvSpPr>
          <p:cNvPr id="13" name="Rectangle 2"/>
          <p:cNvSpPr txBox="1">
            <a:spLocks noChangeArrowheads="1"/>
          </p:cNvSpPr>
          <p:nvPr/>
        </p:nvSpPr>
        <p:spPr>
          <a:xfrm>
            <a:off x="2110853" y="3098329"/>
            <a:ext cx="8902890" cy="29100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dirty="0" smtClean="0">
                <a:latin typeface="黑体" pitchFamily="49" charset="-122"/>
                <a:ea typeface="黑体" pitchFamily="49" charset="-122"/>
              </a:rPr>
              <a:t>    人民</a:t>
            </a:r>
            <a:r>
              <a:rPr lang="zh-CN" altLang="en-US" sz="2400" b="1" dirty="0">
                <a:latin typeface="黑体" pitchFamily="49" charset="-122"/>
                <a:ea typeface="黑体" pitchFamily="49" charset="-122"/>
              </a:rPr>
              <a:t>向往什么，总书记想得清清楚楚。所以我们看后来一系列的重要观点提出来：发展“以人民为中心”、改革“要让人民群众有更多获得感”、“社会政策要托底”、“努力让人民群众在每一个司法案件中感受到公平正义”。</a:t>
            </a:r>
          </a:p>
          <a:p>
            <a:pPr>
              <a:lnSpc>
                <a:spcPct val="100000"/>
              </a:lnSpc>
            </a:pPr>
            <a:r>
              <a:rPr lang="zh-CN" altLang="en-US" sz="2400" b="1" dirty="0" smtClean="0">
                <a:latin typeface="黑体" pitchFamily="49" charset="-122"/>
                <a:ea typeface="黑体" pitchFamily="49" charset="-122"/>
              </a:rPr>
              <a:t>    过去</a:t>
            </a:r>
            <a:r>
              <a:rPr lang="zh-CN" altLang="en-US" sz="2400" b="1" dirty="0">
                <a:latin typeface="黑体" pitchFamily="49" charset="-122"/>
                <a:ea typeface="黑体" pitchFamily="49" charset="-122"/>
              </a:rPr>
              <a:t>这五年人们有了获得感，有了幸福感，还有了安全感。环顾世界，有几个国家有我们这样的状况呢？我们这个党到底为谁谋利益？真正是代表中国最广大人民的根本利益。</a:t>
            </a:r>
          </a:p>
          <a:p>
            <a:pPr>
              <a:lnSpc>
                <a:spcPct val="100000"/>
              </a:lnSpc>
            </a:pPr>
            <a:endParaRPr lang="zh-CN" altLang="en-US" sz="2400" b="1" dirty="0">
              <a:latin typeface="黑体" pitchFamily="49" charset="-122"/>
              <a:ea typeface="黑体" pitchFamily="49" charset="-122"/>
            </a:endParaRPr>
          </a:p>
        </p:txBody>
      </p:sp>
    </p:spTree>
    <p:extLst>
      <p:ext uri="{BB962C8B-B14F-4D97-AF65-F5344CB8AC3E}">
        <p14:creationId xmlns="" xmlns:p14="http://schemas.microsoft.com/office/powerpoint/2010/main" val="406525379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000" fill="hold"/>
                                        <p:tgtEl>
                                          <p:spTgt spid="13"/>
                                        </p:tgtEl>
                                        <p:attrNameLst>
                                          <p:attrName>ppt_x</p:attrName>
                                        </p:attrNameLst>
                                      </p:cBhvr>
                                      <p:tavLst>
                                        <p:tav tm="0">
                                          <p:val>
                                            <p:strVal val="1+#ppt_w/2"/>
                                          </p:val>
                                        </p:tav>
                                        <p:tav tm="100000">
                                          <p:val>
                                            <p:strVal val="#ppt_x"/>
                                          </p:val>
                                        </p:tav>
                                      </p:tavLst>
                                    </p:anim>
                                    <p:anim calcmode="lin" valueType="num">
                                      <p:cBhvr additive="base">
                                        <p:cTn id="27"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5" y="1080116"/>
            <a:ext cx="6831750" cy="605344"/>
            <a:chOff x="1004340" y="1235217"/>
            <a:chExt cx="6831750"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40" y="1235217"/>
              <a:ext cx="6831750"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5929828"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一、</a:t>
              </a:r>
              <a:r>
                <a:rPr lang="zh-CN" altLang="en-US" sz="2800" b="1" dirty="0">
                  <a:solidFill>
                    <a:schemeClr val="bg1"/>
                  </a:solidFill>
                  <a:latin typeface="微软雅黑" pitchFamily="34" charset="-122"/>
                  <a:ea typeface="微软雅黑" pitchFamily="34" charset="-122"/>
                </a:rPr>
                <a:t>党的宗旨是全心全意为人民服务</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1844120"/>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a:t>
            </a:r>
            <a:r>
              <a:rPr lang="zh-CN" altLang="en-US" sz="2600" b="1" dirty="0">
                <a:latin typeface="黑体" pitchFamily="49" charset="-122"/>
                <a:ea typeface="黑体" pitchFamily="49" charset="-122"/>
              </a:rPr>
              <a:t>三）党的宗旨对党的组织和党员的要求</a:t>
            </a:r>
            <a:br>
              <a:rPr lang="zh-CN" altLang="en-US" sz="2600" b="1" dirty="0">
                <a:latin typeface="黑体" pitchFamily="49" charset="-122"/>
                <a:ea typeface="黑体" pitchFamily="49" charset="-122"/>
              </a:rPr>
            </a:br>
            <a:endParaRPr lang="zh-CN" altLang="en-US" sz="2600" b="1" dirty="0">
              <a:latin typeface="黑体" pitchFamily="49" charset="-122"/>
              <a:ea typeface="黑体" pitchFamily="49" charset="-122"/>
            </a:endParaRPr>
          </a:p>
        </p:txBody>
      </p:sp>
      <p:sp>
        <p:nvSpPr>
          <p:cNvPr id="10" name="矩形 9">
            <a:extLst>
              <a:ext uri="{FF2B5EF4-FFF2-40B4-BE49-F238E27FC236}">
                <a16:creationId xmlns="" xmlns:a16="http://schemas.microsoft.com/office/drawing/2014/main" id="{C4D3F456-3C2A-4AC1-BAD3-8DC4C54776BD}"/>
              </a:ext>
            </a:extLst>
          </p:cNvPr>
          <p:cNvSpPr/>
          <p:nvPr/>
        </p:nvSpPr>
        <p:spPr>
          <a:xfrm>
            <a:off x="2110853" y="2538539"/>
            <a:ext cx="6637361" cy="535531"/>
          </a:xfrm>
          <a:prstGeom prst="rect">
            <a:avLst/>
          </a:prstGeom>
          <a:ln w="28575">
            <a:noFill/>
            <a:prstDash val="dash"/>
          </a:ln>
        </p:spPr>
        <p:txBody>
          <a:bodyPr wrap="square">
            <a:spAutoFit/>
          </a:bodyPr>
          <a:lstStyle/>
          <a:p>
            <a:pPr>
              <a:lnSpc>
                <a:spcPct val="120000"/>
              </a:lnSpc>
            </a:pPr>
            <a:r>
              <a:rPr lang="en-US" altLang="zh-CN" sz="2400" b="1" dirty="0" smtClean="0">
                <a:latin typeface="黑体" pitchFamily="49" charset="-122"/>
                <a:ea typeface="黑体" pitchFamily="49" charset="-122"/>
              </a:rPr>
              <a:t>3.</a:t>
            </a:r>
            <a:r>
              <a:rPr lang="zh-CN" altLang="en-US" sz="2400" b="1" dirty="0">
                <a:latin typeface="黑体" pitchFamily="49" charset="-122"/>
                <a:ea typeface="黑体" pitchFamily="49" charset="-122"/>
              </a:rPr>
              <a:t>做好本职工作践行为人民服务宗旨</a:t>
            </a:r>
          </a:p>
        </p:txBody>
      </p:sp>
      <p:sp>
        <p:nvSpPr>
          <p:cNvPr id="13" name="Rectangle 2"/>
          <p:cNvSpPr txBox="1">
            <a:spLocks noChangeArrowheads="1"/>
          </p:cNvSpPr>
          <p:nvPr/>
        </p:nvSpPr>
        <p:spPr>
          <a:xfrm>
            <a:off x="2110852" y="3098329"/>
            <a:ext cx="9203141" cy="1350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smtClean="0">
                <a:latin typeface="黑体" pitchFamily="49" charset="-122"/>
                <a:ea typeface="黑体" pitchFamily="49" charset="-122"/>
              </a:rPr>
              <a:t>    对于</a:t>
            </a:r>
            <a:r>
              <a:rPr lang="zh-CN" altLang="en-US" sz="2400" b="1" dirty="0">
                <a:latin typeface="黑体" pitchFamily="49" charset="-122"/>
                <a:ea typeface="黑体" pitchFamily="49" charset="-122"/>
              </a:rPr>
              <a:t>广大的普通共产党员，践行全心全意为人民服务的宗旨的基本途径，是做好自己的本职工作，直接地或间接地为人民服务。</a:t>
            </a:r>
          </a:p>
        </p:txBody>
      </p:sp>
      <p:pic>
        <p:nvPicPr>
          <p:cNvPr id="14" name="图片 2" descr="QQ图片20190314172807.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61782" y="4326955"/>
            <a:ext cx="5068437" cy="2517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1175445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000" fill="hold"/>
                                        <p:tgtEl>
                                          <p:spTgt spid="13"/>
                                        </p:tgtEl>
                                        <p:attrNameLst>
                                          <p:attrName>ppt_x</p:attrName>
                                        </p:attrNameLst>
                                      </p:cBhvr>
                                      <p:tavLst>
                                        <p:tav tm="0">
                                          <p:val>
                                            <p:strVal val="1+#ppt_w/2"/>
                                          </p:val>
                                        </p:tav>
                                        <p:tav tm="100000">
                                          <p:val>
                                            <p:strVal val="#ppt_x"/>
                                          </p:val>
                                        </p:tav>
                                      </p:tavLst>
                                    </p:anim>
                                    <p:anim calcmode="lin" valueType="num">
                                      <p:cBhvr additive="base">
                                        <p:cTn id="27" dur="20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4" y="1080116"/>
            <a:ext cx="8886452" cy="605344"/>
            <a:chOff x="1004339" y="1235217"/>
            <a:chExt cx="8886452"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39" y="1235217"/>
              <a:ext cx="8886451"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8084264" cy="523220"/>
            </a:xfrm>
            <a:prstGeom prst="rect">
              <a:avLst/>
            </a:prstGeom>
          </p:spPr>
          <p:txBody>
            <a:bodyPr wrap="none">
              <a:spAutoFit/>
            </a:bodyPr>
            <a:lstStyle/>
            <a:p>
              <a:pPr lvl="0"/>
              <a:r>
                <a:rPr lang="zh-CN" altLang="en-US" sz="2800" b="1" dirty="0" smtClean="0">
                  <a:solidFill>
                    <a:schemeClr val="bg1"/>
                  </a:solidFill>
                  <a:effectLst>
                    <a:outerShdw blurRad="38100" dist="38100" dir="2700000" algn="tl">
                      <a:srgbClr val="C0C0C0"/>
                    </a:outerShdw>
                  </a:effectLst>
                  <a:latin typeface="微软雅黑" pitchFamily="34" charset="-122"/>
                  <a:ea typeface="微软雅黑" pitchFamily="34" charset="-122"/>
                </a:rPr>
                <a:t>二、</a:t>
              </a:r>
              <a:r>
                <a:rPr lang="zh-CN" altLang="en-US" sz="2800" b="1" dirty="0">
                  <a:solidFill>
                    <a:schemeClr val="bg1"/>
                  </a:solidFill>
                  <a:latin typeface="微软雅黑" pitchFamily="34" charset="-122"/>
                  <a:ea typeface="微软雅黑" pitchFamily="34" charset="-122"/>
                </a:rPr>
                <a:t>执政党必须忠实地代表最广大人民群众的利益</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2076136"/>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（一</a:t>
            </a:r>
            <a:r>
              <a:rPr lang="zh-CN" altLang="en-US" sz="2600" b="1" dirty="0">
                <a:latin typeface="黑体" pitchFamily="49" charset="-122"/>
                <a:ea typeface="黑体" pitchFamily="49" charset="-122"/>
              </a:rPr>
              <a:t>）正确认识个人利益和人民利益的关系</a:t>
            </a:r>
          </a:p>
        </p:txBody>
      </p:sp>
      <p:sp>
        <p:nvSpPr>
          <p:cNvPr id="15" name="Rectangle 3"/>
          <p:cNvSpPr txBox="1">
            <a:spLocks noChangeArrowheads="1"/>
          </p:cNvSpPr>
          <p:nvPr/>
        </p:nvSpPr>
        <p:spPr>
          <a:xfrm>
            <a:off x="1566200" y="3031479"/>
            <a:ext cx="8915281"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（二</a:t>
            </a:r>
            <a:r>
              <a:rPr lang="zh-CN" altLang="en-US" sz="2600" b="1" dirty="0">
                <a:latin typeface="黑体" pitchFamily="49" charset="-122"/>
                <a:ea typeface="黑体" pitchFamily="49" charset="-122"/>
              </a:rPr>
              <a:t>）维护党和人民的利益，共产党员要做到“四个服从”</a:t>
            </a:r>
          </a:p>
          <a:p>
            <a:pPr>
              <a:lnSpc>
                <a:spcPct val="100000"/>
              </a:lnSpc>
              <a:buFont typeface="Wingdings" pitchFamily="2" charset="2"/>
              <a:buNone/>
            </a:pPr>
            <a:endParaRPr lang="zh-CN" altLang="en-US" sz="2600" b="1" dirty="0">
              <a:latin typeface="黑体" pitchFamily="49" charset="-122"/>
              <a:ea typeface="黑体" pitchFamily="49" charset="-122"/>
            </a:endParaRPr>
          </a:p>
        </p:txBody>
      </p:sp>
      <p:sp>
        <p:nvSpPr>
          <p:cNvPr id="16" name="Rectangle 2"/>
          <p:cNvSpPr txBox="1">
            <a:spLocks noChangeArrowheads="1"/>
          </p:cNvSpPr>
          <p:nvPr/>
        </p:nvSpPr>
        <p:spPr>
          <a:xfrm>
            <a:off x="2110851" y="3903552"/>
            <a:ext cx="9203141" cy="8595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400" b="1" dirty="0">
                <a:latin typeface="黑体" pitchFamily="49" charset="-122"/>
                <a:ea typeface="黑体" pitchFamily="49" charset="-122"/>
              </a:rPr>
              <a:t>个人服从组织；少数服从多数；下级服从上级；全党服从中央</a:t>
            </a:r>
          </a:p>
        </p:txBody>
      </p:sp>
    </p:spTree>
    <p:extLst>
      <p:ext uri="{BB962C8B-B14F-4D97-AF65-F5344CB8AC3E}">
        <p14:creationId xmlns="" xmlns:p14="http://schemas.microsoft.com/office/powerpoint/2010/main" val="366388310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 calcmode="lin" valueType="num">
                                      <p:cBhvr>
                                        <p:cTn id="20"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2000" fill="hold"/>
                                        <p:tgtEl>
                                          <p:spTgt spid="16"/>
                                        </p:tgtEl>
                                        <p:attrNameLst>
                                          <p:attrName>ppt_x</p:attrName>
                                        </p:attrNameLst>
                                      </p:cBhvr>
                                      <p:tavLst>
                                        <p:tav tm="0">
                                          <p:val>
                                            <p:strVal val="1+#ppt_w/2"/>
                                          </p:val>
                                        </p:tav>
                                        <p:tav tm="100000">
                                          <p:val>
                                            <p:strVal val="#ppt_x"/>
                                          </p:val>
                                        </p:tav>
                                      </p:tavLst>
                                    </p:anim>
                                    <p:anim calcmode="lin" valueType="num">
                                      <p:cBhvr additive="base">
                                        <p:cTn id="27"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5" grpId="0" build="p" autoUpdateAnimBg="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4" y="1080116"/>
            <a:ext cx="6078847" cy="605344"/>
            <a:chOff x="1004339" y="1235217"/>
            <a:chExt cx="6078847"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39" y="1235217"/>
              <a:ext cx="6078847"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4852610"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三</a:t>
              </a:r>
              <a:r>
                <a:rPr lang="zh-CN" altLang="en-US" sz="2800" b="1" dirty="0" smtClean="0">
                  <a:solidFill>
                    <a:schemeClr val="bg1"/>
                  </a:solidFill>
                  <a:effectLst>
                    <a:outerShdw blurRad="38100" dist="38100" dir="2700000" algn="tl">
                      <a:srgbClr val="C0C0C0"/>
                    </a:outerShdw>
                  </a:effectLst>
                  <a:latin typeface="微软雅黑" pitchFamily="34" charset="-122"/>
                  <a:ea typeface="微软雅黑" pitchFamily="34" charset="-122"/>
                </a:rPr>
                <a:t>、</a:t>
              </a:r>
              <a:r>
                <a:rPr lang="zh-CN" altLang="en-US" sz="2800" b="1" dirty="0">
                  <a:solidFill>
                    <a:schemeClr val="bg1"/>
                  </a:solidFill>
                  <a:latin typeface="微软雅黑" pitchFamily="34" charset="-122"/>
                  <a:ea typeface="微软雅黑" pitchFamily="34" charset="-122"/>
                </a:rPr>
                <a:t>坚持立党为公、执政为民</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2076136"/>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（一）重要性认识</a:t>
            </a:r>
            <a:endParaRPr lang="zh-CN" altLang="en-US" sz="2600" b="1" dirty="0">
              <a:latin typeface="黑体" pitchFamily="49" charset="-122"/>
              <a:ea typeface="黑体" pitchFamily="49" charset="-122"/>
            </a:endParaRPr>
          </a:p>
        </p:txBody>
      </p:sp>
      <p:sp>
        <p:nvSpPr>
          <p:cNvPr id="16" name="Rectangle 2"/>
          <p:cNvSpPr txBox="1">
            <a:spLocks noChangeArrowheads="1"/>
          </p:cNvSpPr>
          <p:nvPr/>
        </p:nvSpPr>
        <p:spPr>
          <a:xfrm>
            <a:off x="2179091" y="2866466"/>
            <a:ext cx="7920252" cy="17739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2400" b="1" dirty="0">
                <a:latin typeface="黑体" pitchFamily="49" charset="-122"/>
                <a:ea typeface="黑体" pitchFamily="49" charset="-122"/>
              </a:rPr>
              <a:t>1</a:t>
            </a:r>
            <a:r>
              <a:rPr lang="zh-CN" altLang="en-US" sz="2400" b="1" dirty="0">
                <a:latin typeface="黑体" pitchFamily="49" charset="-122"/>
                <a:ea typeface="黑体" pitchFamily="49" charset="-122"/>
              </a:rPr>
              <a:t>、以习近平新时代中国特色社会主义思想为指导</a:t>
            </a:r>
          </a:p>
          <a:p>
            <a:pPr>
              <a:lnSpc>
                <a:spcPct val="150000"/>
              </a:lnSpc>
            </a:pPr>
            <a:r>
              <a:rPr lang="en-US" altLang="zh-CN" sz="2400" b="1" dirty="0">
                <a:latin typeface="黑体" pitchFamily="49" charset="-122"/>
                <a:ea typeface="黑体" pitchFamily="49" charset="-122"/>
              </a:rPr>
              <a:t>2</a:t>
            </a:r>
            <a:r>
              <a:rPr lang="zh-CN" altLang="en-US" sz="2400" b="1" dirty="0">
                <a:latin typeface="黑体" pitchFamily="49" charset="-122"/>
                <a:ea typeface="黑体" pitchFamily="49" charset="-122"/>
              </a:rPr>
              <a:t>、巩固执政地位</a:t>
            </a:r>
          </a:p>
          <a:p>
            <a:pPr>
              <a:lnSpc>
                <a:spcPct val="150000"/>
              </a:lnSpc>
            </a:pPr>
            <a:r>
              <a:rPr lang="en-US" altLang="zh-CN" sz="2400" b="1" dirty="0">
                <a:latin typeface="黑体" pitchFamily="49" charset="-122"/>
                <a:ea typeface="黑体" pitchFamily="49" charset="-122"/>
              </a:rPr>
              <a:t>3</a:t>
            </a:r>
            <a:r>
              <a:rPr lang="zh-CN" altLang="en-US" sz="2400" b="1" dirty="0">
                <a:latin typeface="黑体" pitchFamily="49" charset="-122"/>
                <a:ea typeface="黑体" pitchFamily="49" charset="-122"/>
              </a:rPr>
              <a:t>、保持血肉联系</a:t>
            </a:r>
          </a:p>
        </p:txBody>
      </p:sp>
    </p:spTree>
    <p:extLst>
      <p:ext uri="{BB962C8B-B14F-4D97-AF65-F5344CB8AC3E}">
        <p14:creationId xmlns="" xmlns:p14="http://schemas.microsoft.com/office/powerpoint/2010/main" val="4246110408"/>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 calcmode="lin" valueType="num">
                                      <p:cBhvr>
                                        <p:cTn id="2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61A21E4B-1BDE-4FF2-A451-A91A0C7261BA}"/>
              </a:ext>
            </a:extLst>
          </p:cNvPr>
          <p:cNvGrpSpPr/>
          <p:nvPr/>
        </p:nvGrpSpPr>
        <p:grpSpPr>
          <a:xfrm>
            <a:off x="633574" y="1080116"/>
            <a:ext cx="6078847" cy="605344"/>
            <a:chOff x="1004339" y="1235217"/>
            <a:chExt cx="6078847" cy="605344"/>
          </a:xfrm>
        </p:grpSpPr>
        <p:sp>
          <p:nvSpPr>
            <p:cNvPr id="7" name="圆角矩形 6">
              <a:extLst>
                <a:ext uri="{FF2B5EF4-FFF2-40B4-BE49-F238E27FC236}">
                  <a16:creationId xmlns="" xmlns:a16="http://schemas.microsoft.com/office/drawing/2014/main" id="{18B5C381-6FFA-44E4-93D1-65C1BC5443A0}"/>
                </a:ext>
              </a:extLst>
            </p:cNvPr>
            <p:cNvSpPr/>
            <p:nvPr/>
          </p:nvSpPr>
          <p:spPr>
            <a:xfrm>
              <a:off x="1004339" y="1235217"/>
              <a:ext cx="6078847" cy="60534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PA_任意多边形 29">
              <a:extLst>
                <a:ext uri="{FF2B5EF4-FFF2-40B4-BE49-F238E27FC236}">
                  <a16:creationId xmlns="" xmlns:a16="http://schemas.microsoft.com/office/drawing/2014/main" id="{A5743ADC-7A17-45BC-9023-7E9901DCE0FF}"/>
                </a:ext>
              </a:extLst>
            </p:cNvPr>
            <p:cNvSpPr/>
            <p:nvPr>
              <p:custDataLst>
                <p:tags r:id="rId1"/>
              </p:custDataLst>
            </p:nvPr>
          </p:nvSpPr>
          <p:spPr bwMode="auto">
            <a:xfrm>
              <a:off x="1079329" y="1261968"/>
              <a:ext cx="617552" cy="551842"/>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ysClr val="window" lastClr="FFFFFF"/>
            </a:solidFill>
            <a:ln>
              <a:noFill/>
            </a:ln>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9" name="矩形 8">
              <a:extLst>
                <a:ext uri="{FF2B5EF4-FFF2-40B4-BE49-F238E27FC236}">
                  <a16:creationId xmlns="" xmlns:a16="http://schemas.microsoft.com/office/drawing/2014/main" id="{575CCC45-5709-40A7-94A4-1F6C148CF4D2}"/>
                </a:ext>
              </a:extLst>
            </p:cNvPr>
            <p:cNvSpPr/>
            <p:nvPr/>
          </p:nvSpPr>
          <p:spPr>
            <a:xfrm>
              <a:off x="1806527" y="1302888"/>
              <a:ext cx="4852610" cy="523220"/>
            </a:xfrm>
            <a:prstGeom prst="rect">
              <a:avLst/>
            </a:prstGeom>
          </p:spPr>
          <p:txBody>
            <a:bodyPr wrap="none">
              <a:spAutoFit/>
            </a:bodyPr>
            <a:lstStyle/>
            <a:p>
              <a:pPr lvl="0"/>
              <a:r>
                <a:rPr lang="zh-CN" altLang="en-US" sz="2800" b="1" dirty="0">
                  <a:solidFill>
                    <a:schemeClr val="bg1"/>
                  </a:solidFill>
                  <a:effectLst>
                    <a:outerShdw blurRad="38100" dist="38100" dir="2700000" algn="tl">
                      <a:srgbClr val="C0C0C0"/>
                    </a:outerShdw>
                  </a:effectLst>
                  <a:latin typeface="微软雅黑" pitchFamily="34" charset="-122"/>
                  <a:ea typeface="微软雅黑" pitchFamily="34" charset="-122"/>
                </a:rPr>
                <a:t>三</a:t>
              </a:r>
              <a:r>
                <a:rPr lang="zh-CN" altLang="en-US" sz="2800" b="1" dirty="0" smtClean="0">
                  <a:solidFill>
                    <a:schemeClr val="bg1"/>
                  </a:solidFill>
                  <a:effectLst>
                    <a:outerShdw blurRad="38100" dist="38100" dir="2700000" algn="tl">
                      <a:srgbClr val="C0C0C0"/>
                    </a:outerShdw>
                  </a:effectLst>
                  <a:latin typeface="微软雅黑" pitchFamily="34" charset="-122"/>
                  <a:ea typeface="微软雅黑" pitchFamily="34" charset="-122"/>
                </a:rPr>
                <a:t>、</a:t>
              </a:r>
              <a:r>
                <a:rPr lang="zh-CN" altLang="en-US" sz="2800" b="1" dirty="0">
                  <a:solidFill>
                    <a:schemeClr val="bg1"/>
                  </a:solidFill>
                  <a:latin typeface="微软雅黑" pitchFamily="34" charset="-122"/>
                  <a:ea typeface="微软雅黑" pitchFamily="34" charset="-122"/>
                </a:rPr>
                <a:t>坚持立党为公、执政为民</a:t>
              </a:r>
              <a:endParaRPr kumimoji="0" lang="zh-CN" altLang="en-US" sz="28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11" name="矩形 10">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第二部分   党的宗旨</a:t>
            </a:r>
            <a:endParaRPr lang="zh-CN" altLang="en-US" sz="3200" b="1" dirty="0">
              <a:solidFill>
                <a:schemeClr val="bg1"/>
              </a:solidFill>
              <a:latin typeface="微软雅黑" panose="020B0503020204020204" charset="-122"/>
              <a:ea typeface="微软雅黑" panose="020B0503020204020204" charset="-122"/>
            </a:endParaRPr>
          </a:p>
        </p:txBody>
      </p:sp>
      <p:sp>
        <p:nvSpPr>
          <p:cNvPr id="12" name="Rectangle 3"/>
          <p:cNvSpPr txBox="1">
            <a:spLocks noChangeArrowheads="1"/>
          </p:cNvSpPr>
          <p:nvPr/>
        </p:nvSpPr>
        <p:spPr>
          <a:xfrm>
            <a:off x="1579919" y="2076136"/>
            <a:ext cx="7823387" cy="609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zh-CN" altLang="en-US" sz="2600" b="1" dirty="0" smtClean="0">
                <a:latin typeface="黑体" pitchFamily="49" charset="-122"/>
                <a:ea typeface="黑体" pitchFamily="49" charset="-122"/>
              </a:rPr>
              <a:t>（二）落实之举措</a:t>
            </a:r>
            <a:endParaRPr lang="zh-CN" altLang="en-US" sz="2600" b="1" dirty="0">
              <a:latin typeface="黑体" pitchFamily="49" charset="-122"/>
              <a:ea typeface="黑体" pitchFamily="49" charset="-122"/>
            </a:endParaRPr>
          </a:p>
        </p:txBody>
      </p:sp>
      <p:sp>
        <p:nvSpPr>
          <p:cNvPr id="16" name="Rectangle 2"/>
          <p:cNvSpPr txBox="1">
            <a:spLocks noChangeArrowheads="1"/>
          </p:cNvSpPr>
          <p:nvPr/>
        </p:nvSpPr>
        <p:spPr>
          <a:xfrm>
            <a:off x="2179091" y="2866466"/>
            <a:ext cx="4672085" cy="17739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2400" b="1" dirty="0">
                <a:latin typeface="黑体" pitchFamily="49" charset="-122"/>
                <a:ea typeface="黑体" pitchFamily="49" charset="-122"/>
              </a:rPr>
              <a:t>1</a:t>
            </a:r>
            <a:r>
              <a:rPr lang="zh-CN" altLang="en-US" sz="2400" b="1" dirty="0">
                <a:latin typeface="黑体" pitchFamily="49" charset="-122"/>
                <a:ea typeface="黑体" pitchFamily="49" charset="-122"/>
              </a:rPr>
              <a:t>、制定方针政策</a:t>
            </a:r>
          </a:p>
          <a:p>
            <a:pPr>
              <a:lnSpc>
                <a:spcPct val="150000"/>
              </a:lnSpc>
            </a:pPr>
            <a:r>
              <a:rPr lang="en-US" altLang="zh-CN" sz="2400" b="1" dirty="0">
                <a:latin typeface="黑体" pitchFamily="49" charset="-122"/>
                <a:ea typeface="黑体" pitchFamily="49" charset="-122"/>
              </a:rPr>
              <a:t>2</a:t>
            </a:r>
            <a:r>
              <a:rPr lang="zh-CN" altLang="en-US" sz="2400" b="1" dirty="0">
                <a:latin typeface="黑体" pitchFamily="49" charset="-122"/>
                <a:ea typeface="黑体" pitchFamily="49" charset="-122"/>
              </a:rPr>
              <a:t>、进入思想行动</a:t>
            </a:r>
          </a:p>
          <a:p>
            <a:pPr>
              <a:lnSpc>
                <a:spcPct val="150000"/>
              </a:lnSpc>
            </a:pPr>
            <a:r>
              <a:rPr lang="en-US" altLang="zh-CN" sz="2400" b="1" dirty="0">
                <a:latin typeface="黑体" pitchFamily="49" charset="-122"/>
                <a:ea typeface="黑体" pitchFamily="49" charset="-122"/>
              </a:rPr>
              <a:t>3</a:t>
            </a:r>
            <a:r>
              <a:rPr lang="zh-CN" altLang="en-US" sz="2400" b="1" dirty="0">
                <a:latin typeface="黑体" pitchFamily="49" charset="-122"/>
                <a:ea typeface="黑体" pitchFamily="49" charset="-122"/>
              </a:rPr>
              <a:t>、关心群众需要</a:t>
            </a:r>
          </a:p>
        </p:txBody>
      </p:sp>
    </p:spTree>
    <p:extLst>
      <p:ext uri="{BB962C8B-B14F-4D97-AF65-F5344CB8AC3E}">
        <p14:creationId xmlns="" xmlns:p14="http://schemas.microsoft.com/office/powerpoint/2010/main" val="19171095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 calcmode="lin" valueType="num">
                                      <p:cBhvr>
                                        <p:cTn id="2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7A64871-7A9C-4026-9C18-B443AD352B64}"/>
              </a:ext>
            </a:extLst>
          </p:cNvPr>
          <p:cNvSpPr/>
          <p:nvPr/>
        </p:nvSpPr>
        <p:spPr>
          <a:xfrm>
            <a:off x="4013238" y="159431"/>
            <a:ext cx="4165525" cy="646331"/>
          </a:xfrm>
          <a:prstGeom prst="rect">
            <a:avLst/>
          </a:prstGeom>
        </p:spPr>
        <p:txBody>
          <a:bodyPr wrap="square">
            <a:spAutoFit/>
          </a:bodyPr>
          <a:lstStyle/>
          <a:p>
            <a:r>
              <a:rPr lang="zh-CN" altLang="en-US" sz="3600" b="1" spc="600" dirty="0" smtClean="0">
                <a:solidFill>
                  <a:schemeClr val="bg1"/>
                </a:solidFill>
                <a:latin typeface="微软雅黑" panose="020B0503020204020204" charset="-122"/>
                <a:ea typeface="微软雅黑" panose="020B0503020204020204" charset="-122"/>
              </a:rPr>
              <a:t>党的性质和宗旨</a:t>
            </a:r>
            <a:endParaRPr lang="zh-CN" altLang="en-US" sz="3600" b="1" spc="600" dirty="0">
              <a:solidFill>
                <a:schemeClr val="bg1"/>
              </a:solidFill>
              <a:latin typeface="微软雅黑" panose="020B0503020204020204" charset="-122"/>
              <a:ea typeface="微软雅黑" panose="020B0503020204020204" charset="-122"/>
            </a:endParaRPr>
          </a:p>
        </p:txBody>
      </p:sp>
      <p:sp>
        <p:nvSpPr>
          <p:cNvPr id="5" name="Freeform 5">
            <a:extLst>
              <a:ext uri="{FF2B5EF4-FFF2-40B4-BE49-F238E27FC236}">
                <a16:creationId xmlns="" xmlns:a16="http://schemas.microsoft.com/office/drawing/2014/main" id="{8B9B3263-874C-4700-B1F4-E066CD30ADB0}"/>
              </a:ext>
            </a:extLst>
          </p:cNvPr>
          <p:cNvSpPr/>
          <p:nvPr/>
        </p:nvSpPr>
        <p:spPr bwMode="auto">
          <a:xfrm>
            <a:off x="1296065" y="1441141"/>
            <a:ext cx="1973063" cy="17789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E30000"/>
              </a:gs>
              <a:gs pos="100000">
                <a:srgbClr val="760303"/>
              </a:gs>
            </a:gsLst>
            <a:lin ang="8100000" scaled="0"/>
          </a:gradFill>
          <a:ln w="9525" cap="flat">
            <a:noFill/>
            <a:prstDash val="solid"/>
            <a:miter lim="800000"/>
          </a:ln>
        </p:spPr>
        <p:txBody>
          <a:bodyPr vert="horz" wrap="square" lIns="121920" tIns="60960" rIns="121920" bIns="60960" numCol="1" anchor="t" anchorCtr="0" compatLnSpc="1"/>
          <a:lstStyle/>
          <a:p>
            <a:endParaRPr lang="zh-CN" altLang="en-US" sz="3200">
              <a:solidFill>
                <a:schemeClr val="bg1"/>
              </a:solidFill>
            </a:endParaRPr>
          </a:p>
        </p:txBody>
      </p:sp>
      <p:sp>
        <p:nvSpPr>
          <p:cNvPr id="6" name="TextBox 2">
            <a:extLst>
              <a:ext uri="{FF2B5EF4-FFF2-40B4-BE49-F238E27FC236}">
                <a16:creationId xmlns="" xmlns:a16="http://schemas.microsoft.com/office/drawing/2014/main" id="{0BE7A5B8-0EC1-4ECD-9612-35EF922A1E5E}"/>
              </a:ext>
            </a:extLst>
          </p:cNvPr>
          <p:cNvSpPr txBox="1"/>
          <p:nvPr/>
        </p:nvSpPr>
        <p:spPr>
          <a:xfrm>
            <a:off x="1676805" y="1756092"/>
            <a:ext cx="1211581" cy="114890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a:r>
              <a:rPr lang="zh-CN" altLang="en-US" sz="3733" b="1" dirty="0" smtClean="0"/>
              <a:t>思考题</a:t>
            </a:r>
            <a:r>
              <a:rPr lang="en-US" altLang="zh-CN" sz="3733" b="1" dirty="0" smtClean="0"/>
              <a:t>?</a:t>
            </a:r>
            <a:endParaRPr lang="zh-CN" altLang="en-US" sz="3733" b="1" dirty="0"/>
          </a:p>
        </p:txBody>
      </p:sp>
      <p:sp>
        <p:nvSpPr>
          <p:cNvPr id="2" name="矩形 1"/>
          <p:cNvSpPr/>
          <p:nvPr/>
        </p:nvSpPr>
        <p:spPr>
          <a:xfrm>
            <a:off x="3269128" y="1881248"/>
            <a:ext cx="7867445" cy="3384581"/>
          </a:xfrm>
          <a:prstGeom prst="rect">
            <a:avLst/>
          </a:prstGeom>
        </p:spPr>
        <p:txBody>
          <a:bodyPr wrap="square">
            <a:spAutoFit/>
          </a:bodyPr>
          <a:lstStyle/>
          <a:p>
            <a:pPr>
              <a:lnSpc>
                <a:spcPct val="200000"/>
              </a:lnSpc>
            </a:pPr>
            <a:r>
              <a:rPr lang="en-US" altLang="zh-CN" sz="2800" b="1" dirty="0">
                <a:latin typeface="黑体" pitchFamily="49" charset="-122"/>
                <a:ea typeface="黑体" pitchFamily="49" charset="-122"/>
              </a:rPr>
              <a:t>1.</a:t>
            </a:r>
            <a:r>
              <a:rPr lang="zh-CN" altLang="en-US" sz="2800" b="1" dirty="0">
                <a:latin typeface="黑体" pitchFamily="49" charset="-122"/>
                <a:ea typeface="黑体" pitchFamily="49" charset="-122"/>
              </a:rPr>
              <a:t>在新形势下，如何认识中国共产党的先进性</a:t>
            </a:r>
            <a:r>
              <a:rPr lang="zh-CN" altLang="en-US" sz="2800" b="1" dirty="0" smtClean="0">
                <a:latin typeface="黑体" pitchFamily="49" charset="-122"/>
                <a:ea typeface="黑体" pitchFamily="49" charset="-122"/>
              </a:rPr>
              <a:t>，</a:t>
            </a:r>
            <a:endParaRPr lang="en-US" altLang="zh-CN" sz="2800" b="1" dirty="0" smtClean="0">
              <a:latin typeface="黑体" pitchFamily="49" charset="-122"/>
              <a:ea typeface="黑体" pitchFamily="49" charset="-122"/>
            </a:endParaRPr>
          </a:p>
          <a:p>
            <a:pPr>
              <a:lnSpc>
                <a:spcPct val="200000"/>
              </a:lnSpc>
            </a:pPr>
            <a:r>
              <a:rPr lang="en-US" altLang="zh-CN" sz="2800" b="1" dirty="0">
                <a:latin typeface="黑体" pitchFamily="49" charset="-122"/>
                <a:ea typeface="黑体" pitchFamily="49" charset="-122"/>
              </a:rPr>
              <a:t> </a:t>
            </a:r>
            <a:r>
              <a:rPr lang="en-US" altLang="zh-CN" sz="2800" b="1" dirty="0" smtClean="0">
                <a:latin typeface="黑体" pitchFamily="49" charset="-122"/>
                <a:ea typeface="黑体" pitchFamily="49" charset="-122"/>
              </a:rPr>
              <a:t> </a:t>
            </a:r>
            <a:r>
              <a:rPr lang="zh-CN" altLang="en-US" sz="2800" b="1" dirty="0" smtClean="0">
                <a:latin typeface="黑体" pitchFamily="49" charset="-122"/>
                <a:ea typeface="黑体" pitchFamily="49" charset="-122"/>
              </a:rPr>
              <a:t>你准备如何</a:t>
            </a:r>
            <a:r>
              <a:rPr lang="zh-CN" altLang="en-US" sz="2800" b="1" dirty="0">
                <a:latin typeface="黑体" pitchFamily="49" charset="-122"/>
                <a:ea typeface="黑体" pitchFamily="49" charset="-122"/>
              </a:rPr>
              <a:t>坚持党的宗旨</a:t>
            </a:r>
            <a:r>
              <a:rPr lang="en-US" altLang="zh-CN" sz="2800" b="1" dirty="0">
                <a:latin typeface="黑体" pitchFamily="49" charset="-122"/>
                <a:ea typeface="黑体" pitchFamily="49" charset="-122"/>
              </a:rPr>
              <a:t>?</a:t>
            </a:r>
            <a:endParaRPr lang="zh-CN" altLang="en-US" sz="2800" b="1" dirty="0">
              <a:latin typeface="黑体" pitchFamily="49" charset="-122"/>
              <a:ea typeface="黑体" pitchFamily="49" charset="-122"/>
            </a:endParaRPr>
          </a:p>
          <a:p>
            <a:pPr>
              <a:lnSpc>
                <a:spcPct val="200000"/>
              </a:lnSpc>
            </a:pPr>
            <a:r>
              <a:rPr lang="en-US" altLang="zh-CN" sz="2800" b="1" dirty="0" smtClean="0">
                <a:latin typeface="黑体" pitchFamily="49" charset="-122"/>
                <a:ea typeface="黑体" pitchFamily="49" charset="-122"/>
              </a:rPr>
              <a:t>2</a:t>
            </a:r>
            <a:r>
              <a:rPr lang="en-US" altLang="zh-CN" sz="2800" b="1" dirty="0">
                <a:latin typeface="黑体" pitchFamily="49" charset="-122"/>
                <a:ea typeface="黑体" pitchFamily="49" charset="-122"/>
              </a:rPr>
              <a:t>.</a:t>
            </a:r>
            <a:r>
              <a:rPr lang="zh-CN" altLang="en-US" sz="2800" b="1" dirty="0">
                <a:latin typeface="黑体" pitchFamily="49" charset="-122"/>
                <a:ea typeface="黑体" pitchFamily="49" charset="-122"/>
              </a:rPr>
              <a:t>我们为什么要进一步增强党的阶级基础，</a:t>
            </a:r>
            <a:r>
              <a:rPr lang="zh-CN" altLang="en-US" sz="2800" b="1" dirty="0" smtClean="0">
                <a:latin typeface="黑体" pitchFamily="49" charset="-122"/>
                <a:ea typeface="黑体" pitchFamily="49" charset="-122"/>
              </a:rPr>
              <a:t>扩大</a:t>
            </a:r>
            <a:endParaRPr lang="en-US" altLang="zh-CN" sz="2800" b="1" dirty="0" smtClean="0">
              <a:latin typeface="黑体" pitchFamily="49" charset="-122"/>
              <a:ea typeface="黑体" pitchFamily="49" charset="-122"/>
            </a:endParaRPr>
          </a:p>
          <a:p>
            <a:pPr>
              <a:lnSpc>
                <a:spcPct val="200000"/>
              </a:lnSpc>
            </a:pPr>
            <a:r>
              <a:rPr lang="en-US" altLang="zh-CN" sz="2800" b="1" dirty="0">
                <a:latin typeface="黑体" pitchFamily="49" charset="-122"/>
                <a:ea typeface="黑体" pitchFamily="49" charset="-122"/>
              </a:rPr>
              <a:t> </a:t>
            </a:r>
            <a:r>
              <a:rPr lang="en-US" altLang="zh-CN" sz="2800" b="1" dirty="0" smtClean="0">
                <a:latin typeface="黑体" pitchFamily="49" charset="-122"/>
                <a:ea typeface="黑体" pitchFamily="49" charset="-122"/>
              </a:rPr>
              <a:t> </a:t>
            </a:r>
            <a:r>
              <a:rPr lang="zh-CN" altLang="en-US" sz="2800" b="1" dirty="0" smtClean="0">
                <a:latin typeface="黑体" pitchFamily="49" charset="-122"/>
                <a:ea typeface="黑体" pitchFamily="49" charset="-122"/>
              </a:rPr>
              <a:t>党</a:t>
            </a:r>
            <a:r>
              <a:rPr lang="zh-CN" altLang="en-US" sz="2800" b="1" dirty="0">
                <a:latin typeface="黑体" pitchFamily="49" charset="-122"/>
                <a:ea typeface="黑体" pitchFamily="49" charset="-122"/>
              </a:rPr>
              <a:t>的</a:t>
            </a:r>
            <a:r>
              <a:rPr lang="zh-CN" altLang="en-US" sz="2800" b="1" dirty="0" smtClean="0">
                <a:latin typeface="黑体" pitchFamily="49" charset="-122"/>
                <a:ea typeface="黑体" pitchFamily="49" charset="-122"/>
              </a:rPr>
              <a:t>群众</a:t>
            </a:r>
            <a:r>
              <a:rPr lang="zh-CN" altLang="en-US" sz="2800" b="1" dirty="0">
                <a:latin typeface="黑体" pitchFamily="49" charset="-122"/>
                <a:ea typeface="黑体" pitchFamily="49" charset="-122"/>
              </a:rPr>
              <a:t>基础</a:t>
            </a:r>
            <a:r>
              <a:rPr lang="en-US" altLang="zh-CN" sz="2800" b="1" dirty="0">
                <a:latin typeface="黑体" pitchFamily="49" charset="-122"/>
                <a:ea typeface="黑体" pitchFamily="49" charset="-122"/>
              </a:rPr>
              <a:t>?</a:t>
            </a:r>
            <a:endParaRPr lang="zh-CN" altLang="en-US" sz="2800" b="1" dirty="0">
              <a:latin typeface="黑体" pitchFamily="49" charset="-122"/>
              <a:ea typeface="黑体" pitchFamily="49" charset="-122"/>
            </a:endParaRPr>
          </a:p>
        </p:txBody>
      </p:sp>
    </p:spTree>
    <p:extLst>
      <p:ext uri="{BB962C8B-B14F-4D97-AF65-F5344CB8AC3E}">
        <p14:creationId xmlns="" xmlns:p14="http://schemas.microsoft.com/office/powerpoint/2010/main" val="3177976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899B189-60B9-4821-9DB4-C410ECD27A2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763385"/>
            <a:ext cx="12192000" cy="6094615"/>
          </a:xfrm>
          <a:prstGeom prst="rect">
            <a:avLst/>
          </a:prstGeom>
        </p:spPr>
      </p:pic>
      <p:sp>
        <p:nvSpPr>
          <p:cNvPr id="5" name="矩形 4">
            <a:extLst>
              <a:ext uri="{FF2B5EF4-FFF2-40B4-BE49-F238E27FC236}">
                <a16:creationId xmlns="" xmlns:a16="http://schemas.microsoft.com/office/drawing/2014/main" id="{332047BB-9A61-4F75-9556-481FA897E723}"/>
              </a:ext>
            </a:extLst>
          </p:cNvPr>
          <p:cNvSpPr/>
          <p:nvPr/>
        </p:nvSpPr>
        <p:spPr>
          <a:xfrm>
            <a:off x="2925902" y="2326790"/>
            <a:ext cx="6340198" cy="1323439"/>
          </a:xfrm>
          <a:prstGeom prst="rect">
            <a:avLst/>
          </a:prstGeom>
        </p:spPr>
        <p:txBody>
          <a:bodyPr wrap="none">
            <a:spAutoFit/>
          </a:bodyPr>
          <a:lstStyle/>
          <a:p>
            <a:pPr algn="ctr"/>
            <a:r>
              <a:rPr lang="zh-CN" altLang="en-US" sz="8000" b="1" dirty="0">
                <a:gradFill>
                  <a:gsLst>
                    <a:gs pos="0">
                      <a:srgbClr val="E30000"/>
                    </a:gs>
                    <a:gs pos="100000">
                      <a:srgbClr val="760303"/>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rPr>
              <a:t>感谢您的倾听</a:t>
            </a:r>
          </a:p>
        </p:txBody>
      </p:sp>
      <p:sp>
        <p:nvSpPr>
          <p:cNvPr id="6" name="Freeform 29">
            <a:extLst>
              <a:ext uri="{FF2B5EF4-FFF2-40B4-BE49-F238E27FC236}">
                <a16:creationId xmlns="" xmlns:a16="http://schemas.microsoft.com/office/drawing/2014/main" id="{CDD5BA35-747A-431E-B881-28A9A4047259}"/>
              </a:ext>
            </a:extLst>
          </p:cNvPr>
          <p:cNvSpPr/>
          <p:nvPr/>
        </p:nvSpPr>
        <p:spPr bwMode="auto">
          <a:xfrm>
            <a:off x="5221017" y="763385"/>
            <a:ext cx="1749965" cy="1563763"/>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rgbClr val="E30000"/>
              </a:gs>
              <a:gs pos="100000">
                <a:srgbClr val="760303"/>
              </a:gs>
            </a:gsLst>
            <a:lin ang="18900000" scaled="0"/>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1800">
              <a:gradFill>
                <a:gsLst>
                  <a:gs pos="0">
                    <a:srgbClr val="E30000"/>
                  </a:gs>
                  <a:gs pos="100000">
                    <a:srgbClr val="760303"/>
                  </a:gs>
                </a:gsLst>
                <a:lin ang="5400000" scaled="0"/>
              </a:gradFill>
              <a:effectLst>
                <a:outerShdw blurRad="38100" dist="38100" dir="2700000" algn="tl">
                  <a:srgbClr val="000000">
                    <a:alpha val="43137"/>
                  </a:srgbClr>
                </a:outerShdw>
              </a:effectLst>
            </a:endParaRPr>
          </a:p>
        </p:txBody>
      </p:sp>
      <p:sp>
        <p:nvSpPr>
          <p:cNvPr id="7" name="矩形 6">
            <a:extLst>
              <a:ext uri="{FF2B5EF4-FFF2-40B4-BE49-F238E27FC236}">
                <a16:creationId xmlns="" xmlns:a16="http://schemas.microsoft.com/office/drawing/2014/main" id="{F7D0FCCC-FF12-47E8-A7B6-B720E07D8806}"/>
              </a:ext>
            </a:extLst>
          </p:cNvPr>
          <p:cNvSpPr/>
          <p:nvPr/>
        </p:nvSpPr>
        <p:spPr>
          <a:xfrm>
            <a:off x="3036295" y="3650229"/>
            <a:ext cx="6429965" cy="584775"/>
          </a:xfrm>
          <a:prstGeom prst="rect">
            <a:avLst/>
          </a:prstGeom>
        </p:spPr>
        <p:txBody>
          <a:bodyPr wrap="none">
            <a:spAutoFit/>
          </a:bodyPr>
          <a:lstStyle/>
          <a:p>
            <a:pPr algn="ctr"/>
            <a:r>
              <a:rPr lang="en-US" altLang="zh-CN" sz="3200" b="1" dirty="0">
                <a:gradFill>
                  <a:gsLst>
                    <a:gs pos="0">
                      <a:srgbClr val="E30000"/>
                    </a:gs>
                    <a:gs pos="100000">
                      <a:srgbClr val="760303"/>
                    </a:gs>
                  </a:gsLst>
                  <a:lin ang="5400000" scaled="0"/>
                </a:gradFill>
                <a:latin typeface="微软雅黑" panose="020B0503020204020204" charset="-122"/>
                <a:ea typeface="微软雅黑" panose="020B0503020204020204" charset="-122"/>
              </a:rPr>
              <a:t>— —</a:t>
            </a:r>
            <a:r>
              <a:rPr lang="zh-CN" altLang="en-US" sz="3200" b="1" dirty="0">
                <a:gradFill>
                  <a:gsLst>
                    <a:gs pos="0">
                      <a:srgbClr val="E30000"/>
                    </a:gs>
                    <a:gs pos="100000">
                      <a:srgbClr val="760303"/>
                    </a:gs>
                  </a:gsLst>
                  <a:lin ang="5400000" scaled="0"/>
                </a:gradFill>
                <a:latin typeface="微软雅黑" panose="020B0503020204020204" charset="-122"/>
                <a:ea typeface="微软雅黑" panose="020B0503020204020204" charset="-122"/>
              </a:rPr>
              <a:t>初心不忘，永远</a:t>
            </a:r>
            <a:r>
              <a:rPr lang="zh-CN" altLang="en-US" sz="3200" b="1" dirty="0" smtClean="0">
                <a:gradFill>
                  <a:gsLst>
                    <a:gs pos="0">
                      <a:srgbClr val="E30000"/>
                    </a:gs>
                    <a:gs pos="100000">
                      <a:srgbClr val="760303"/>
                    </a:gs>
                  </a:gsLst>
                  <a:lin ang="5400000" scaled="0"/>
                </a:gradFill>
                <a:latin typeface="微软雅黑" panose="020B0503020204020204" charset="-122"/>
                <a:ea typeface="微软雅黑" panose="020B0503020204020204" charset="-122"/>
              </a:rPr>
              <a:t>跟党</a:t>
            </a:r>
            <a:r>
              <a:rPr lang="zh-CN" altLang="en-US" sz="3200" b="1" dirty="0">
                <a:gradFill>
                  <a:gsLst>
                    <a:gs pos="0">
                      <a:srgbClr val="E30000"/>
                    </a:gs>
                    <a:gs pos="100000">
                      <a:srgbClr val="760303"/>
                    </a:gs>
                  </a:gsLst>
                  <a:lin ang="5400000" scaled="0"/>
                </a:gradFill>
                <a:latin typeface="微软雅黑" panose="020B0503020204020204" charset="-122"/>
                <a:ea typeface="微软雅黑" panose="020B0503020204020204" charset="-122"/>
              </a:rPr>
              <a:t>走</a:t>
            </a:r>
            <a:r>
              <a:rPr lang="en-US" altLang="zh-CN" sz="3200" b="1" dirty="0">
                <a:gradFill>
                  <a:gsLst>
                    <a:gs pos="0">
                      <a:srgbClr val="E30000"/>
                    </a:gs>
                    <a:gs pos="100000">
                      <a:srgbClr val="760303"/>
                    </a:gs>
                  </a:gsLst>
                  <a:lin ang="5400000" scaled="0"/>
                </a:gradFill>
                <a:latin typeface="微软雅黑" panose="020B0503020204020204" charset="-122"/>
                <a:ea typeface="微软雅黑" panose="020B0503020204020204" charset="-122"/>
              </a:rPr>
              <a:t>— — </a:t>
            </a:r>
            <a:endParaRPr lang="zh-CN" altLang="en-US" sz="3200" b="1" dirty="0">
              <a:gradFill>
                <a:gsLst>
                  <a:gs pos="0">
                    <a:srgbClr val="E30000"/>
                  </a:gs>
                  <a:gs pos="100000">
                    <a:srgbClr val="760303"/>
                  </a:gs>
                </a:gsLst>
                <a:lin ang="5400000" scaled="0"/>
              </a:gradFill>
              <a:latin typeface="微软雅黑" panose="020B0503020204020204" charset="-122"/>
              <a:ea typeface="微软雅黑" panose="020B0503020204020204" charset="-122"/>
            </a:endParaRPr>
          </a:p>
        </p:txBody>
      </p:sp>
    </p:spTree>
    <p:extLst>
      <p:ext uri="{BB962C8B-B14F-4D97-AF65-F5344CB8AC3E}">
        <p14:creationId xmlns="" xmlns:p14="http://schemas.microsoft.com/office/powerpoint/2010/main" val="3636269831"/>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6*min(max(#ppt_w*#ppt_h,.3),1)-7.4)/-.7*#ppt_w"/>
                                          </p:val>
                                        </p:tav>
                                        <p:tav tm="100000">
                                          <p:val>
                                            <p:strVal val="#ppt_w"/>
                                          </p:val>
                                        </p:tav>
                                      </p:tavLst>
                                    </p:anim>
                                    <p:anim calcmode="lin" valueType="num">
                                      <p:cBhvr>
                                        <p:cTn id="8" dur="1000" fill="hold"/>
                                        <p:tgtEl>
                                          <p:spTgt spid="6"/>
                                        </p:tgtEl>
                                        <p:attrNameLst>
                                          <p:attrName>ppt_h</p:attrName>
                                        </p:attrNameLst>
                                      </p:cBhvr>
                                      <p:tavLst>
                                        <p:tav tm="0">
                                          <p:val>
                                            <p:strVal val="(6*min(max(#ppt_w*#ppt_h,.3),1)-7.4)/-.7*#ppt_h"/>
                                          </p:val>
                                        </p:tav>
                                        <p:tav tm="100000">
                                          <p:val>
                                            <p:strVal val="#ppt_h"/>
                                          </p:val>
                                        </p:tav>
                                      </p:tavLst>
                                    </p:anim>
                                    <p:anim calcmode="lin" valueType="num">
                                      <p:cBhvr>
                                        <p:cTn id="9" dur="1000" fill="hold"/>
                                        <p:tgtEl>
                                          <p:spTgt spid="6"/>
                                        </p:tgtEl>
                                        <p:attrNameLst>
                                          <p:attrName>ppt_x</p:attrName>
                                        </p:attrNameLst>
                                      </p:cBhvr>
                                      <p:tavLst>
                                        <p:tav tm="0">
                                          <p:val>
                                            <p:fltVal val="0.5"/>
                                          </p:val>
                                        </p:tav>
                                        <p:tav tm="100000">
                                          <p:val>
                                            <p:strVal val="#ppt_x"/>
                                          </p:val>
                                        </p:tav>
                                      </p:tavLst>
                                    </p:anim>
                                    <p:anim calcmode="lin" valueType="num">
                                      <p:cBhvr>
                                        <p:cTn id="10" dur="10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par>
                                <p:cTn id="17" presetID="35" presetClass="path" presetSubtype="0" accel="50000" decel="50000" fill="hold" grpId="1" nodeType="withEffect">
                                  <p:stCondLst>
                                    <p:cond delay="0"/>
                                  </p:stCondLst>
                                  <p:childTnLst>
                                    <p:animMotion origin="layout" path="M 0 -3.7037E-6 L -0.41185 -3.7037E-6 " pathEditMode="relative" rAng="0" ptsTypes="AA">
                                      <p:cBhvr>
                                        <p:cTn id="18" dur="2000" spd="-100000" fill="hold"/>
                                        <p:tgtEl>
                                          <p:spTgt spid="5"/>
                                        </p:tgtEl>
                                        <p:attrNameLst>
                                          <p:attrName>ppt_x</p:attrName>
                                          <p:attrName>ppt_y</p:attrName>
                                        </p:attrNameLst>
                                      </p:cBhvr>
                                      <p:rCtr x="-20599" y="0"/>
                                    </p:animMotion>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35" presetClass="path" presetSubtype="0" accel="50000" decel="50000" fill="hold" grpId="1" nodeType="withEffect">
                                  <p:stCondLst>
                                    <p:cond delay="0"/>
                                  </p:stCondLst>
                                  <p:childTnLst>
                                    <p:animMotion origin="layout" path="M 1.25E-6 -1.11111E-6 L 0.31575 -1.11111E-6 " pathEditMode="relative" rAng="0" ptsTypes="AA">
                                      <p:cBhvr>
                                        <p:cTn id="25" dur="2000" spd="-100000" fill="hold"/>
                                        <p:tgtEl>
                                          <p:spTgt spid="7"/>
                                        </p:tgtEl>
                                        <p:attrNameLst>
                                          <p:attrName>ppt_x</p:attrName>
                                          <p:attrName>ppt_y</p:attrName>
                                        </p:attrNameLst>
                                      </p:cBhvr>
                                      <p:rCtr x="1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590282" y="1648544"/>
            <a:ext cx="11011436" cy="3560913"/>
            <a:chOff x="488432" y="1597945"/>
            <a:chExt cx="11011436" cy="3560913"/>
          </a:xfrm>
        </p:grpSpPr>
        <p:sp>
          <p:nvSpPr>
            <p:cNvPr id="5" name="圆角矩形 7">
              <a:extLst>
                <a:ext uri="{FF2B5EF4-FFF2-40B4-BE49-F238E27FC236}">
                  <a16:creationId xmlns="" xmlns:a16="http://schemas.microsoft.com/office/drawing/2014/main" id="{6F4F153F-B312-496C-B656-2B28D84AC9FB}"/>
                </a:ext>
              </a:extLst>
            </p:cNvPr>
            <p:cNvSpPr/>
            <p:nvPr/>
          </p:nvSpPr>
          <p:spPr>
            <a:xfrm>
              <a:off x="488432" y="1597945"/>
              <a:ext cx="11011436" cy="3560913"/>
            </a:xfrm>
            <a:prstGeom prst="roundRect">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a:extLst>
                <a:ext uri="{FF2B5EF4-FFF2-40B4-BE49-F238E27FC236}">
                  <a16:creationId xmlns="" xmlns:a16="http://schemas.microsoft.com/office/drawing/2014/main" id="{B2D78F7A-E2CF-4719-9DAA-A0D895694353}"/>
                </a:ext>
              </a:extLst>
            </p:cNvPr>
            <p:cNvSpPr txBox="1"/>
            <p:nvPr/>
          </p:nvSpPr>
          <p:spPr>
            <a:xfrm>
              <a:off x="1598092" y="1947240"/>
              <a:ext cx="8792116" cy="2862322"/>
            </a:xfrm>
            <a:prstGeom prst="rect">
              <a:avLst/>
            </a:prstGeom>
            <a:noFill/>
          </p:spPr>
          <p:txBody>
            <a:bodyPr wrap="square" rtlCol="0">
              <a:spAutoFit/>
            </a:bodyPr>
            <a:lstStyle/>
            <a:p>
              <a:pPr>
                <a:lnSpc>
                  <a:spcPct val="250000"/>
                </a:lnSpc>
              </a:pPr>
              <a:r>
                <a:rPr lang="zh-CN" altLang="en-US" sz="3600" b="1" dirty="0" smtClean="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中国共产党是中国工人阶级的先锋队，同时是中国人民和中华民族的先锋队。”</a:t>
              </a:r>
            </a:p>
          </p:txBody>
        </p:sp>
      </p:grpSp>
    </p:spTree>
    <p:extLst>
      <p:ext uri="{BB962C8B-B14F-4D97-AF65-F5344CB8AC3E}">
        <p14:creationId xmlns="" xmlns:p14="http://schemas.microsoft.com/office/powerpoint/2010/main" val="101266618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2439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Font typeface="Arial" panose="020B0604020202020204" pitchFamily="34" charset="0"/>
              <a:buNone/>
            </a:pPr>
            <a:r>
              <a:rPr lang="en-US" altLang="zh-CN" b="1" dirty="0" smtClean="0">
                <a:solidFill>
                  <a:srgbClr val="FF0000"/>
                </a:solidFill>
                <a:latin typeface="黑体" panose="02010609060101010101" pitchFamily="49" charset="-122"/>
                <a:ea typeface="黑体" panose="02010609060101010101" pitchFamily="49" charset="-122"/>
              </a:rPr>
              <a:t> 1</a:t>
            </a:r>
            <a:r>
              <a:rPr lang="zh-CN" altLang="en-US" b="1" dirty="0" smtClean="0">
                <a:solidFill>
                  <a:srgbClr val="FF0000"/>
                </a:solidFill>
                <a:latin typeface="黑体" panose="02010609060101010101" pitchFamily="49" charset="-122"/>
                <a:ea typeface="黑体" panose="02010609060101010101" pitchFamily="49" charset="-122"/>
              </a:rPr>
              <a:t>．政党的性质</a:t>
            </a:r>
          </a:p>
          <a:p>
            <a:pPr marL="0" indent="0">
              <a:lnSpc>
                <a:spcPct val="120000"/>
              </a:lnSpc>
              <a:buFont typeface="Arial" panose="020B0604020202020204" pitchFamily="34" charset="0"/>
              <a:buNone/>
            </a:pPr>
            <a:r>
              <a:rPr lang="zh-CN" altLang="en-US" sz="2400" dirty="0" smtClean="0">
                <a:latin typeface="黑体" panose="02010609060101010101" pitchFamily="49" charset="-122"/>
                <a:ea typeface="黑体" panose="02010609060101010101" pitchFamily="49" charset="-122"/>
              </a:rPr>
              <a:t>    </a:t>
            </a:r>
            <a:r>
              <a:rPr lang="zh-CN" altLang="en-US" sz="2400" b="1" dirty="0" smtClean="0">
                <a:solidFill>
                  <a:srgbClr val="FF0000"/>
                </a:solidFill>
                <a:latin typeface="黑体" panose="02010609060101010101" pitchFamily="49" charset="-122"/>
                <a:ea typeface="黑体" panose="02010609060101010101" pitchFamily="49" charset="-122"/>
              </a:rPr>
              <a:t>性质</a:t>
            </a:r>
            <a:r>
              <a:rPr lang="zh-CN" altLang="en-US" sz="2400" b="1" dirty="0" smtClean="0">
                <a:latin typeface="黑体" panose="02010609060101010101" pitchFamily="49" charset="-122"/>
                <a:ea typeface="黑体" panose="02010609060101010101" pitchFamily="49" charset="-122"/>
              </a:rPr>
              <a:t>，是指一事物区别于其他事物的根本属性。</a:t>
            </a:r>
            <a:endParaRPr lang="en-US" altLang="zh-CN" sz="2400" b="1" dirty="0" smtClean="0">
              <a:latin typeface="黑体" panose="02010609060101010101" pitchFamily="49" charset="-122"/>
              <a:ea typeface="黑体" panose="02010609060101010101" pitchFamily="49" charset="-122"/>
            </a:endParaRPr>
          </a:p>
          <a:p>
            <a:pPr marL="0" indent="0">
              <a:lnSpc>
                <a:spcPct val="120000"/>
              </a:lnSpc>
              <a:buFont typeface="Arial" panose="020B0604020202020204" pitchFamily="34" charset="0"/>
              <a:buNone/>
            </a:pPr>
            <a:r>
              <a:rPr lang="en-US" altLang="zh-CN" sz="2400" b="1" dirty="0">
                <a:latin typeface="黑体" panose="02010609060101010101" pitchFamily="49" charset="-122"/>
                <a:ea typeface="黑体" panose="02010609060101010101" pitchFamily="49" charset="-122"/>
              </a:rPr>
              <a:t> </a:t>
            </a:r>
            <a:r>
              <a:rPr lang="en-US" altLang="zh-CN" sz="2400" b="1" dirty="0" smtClean="0">
                <a:latin typeface="黑体" panose="02010609060101010101" pitchFamily="49" charset="-122"/>
                <a:ea typeface="黑体" panose="02010609060101010101" pitchFamily="49" charset="-122"/>
              </a:rPr>
              <a:t>   </a:t>
            </a:r>
            <a:r>
              <a:rPr lang="zh-CN" altLang="en-US" sz="2400" b="1" dirty="0" smtClean="0">
                <a:solidFill>
                  <a:srgbClr val="FF0000"/>
                </a:solidFill>
                <a:latin typeface="黑体" panose="02010609060101010101" pitchFamily="49" charset="-122"/>
                <a:ea typeface="黑体" panose="02010609060101010101" pitchFamily="49" charset="-122"/>
              </a:rPr>
              <a:t>政党的性质</a:t>
            </a:r>
            <a:r>
              <a:rPr lang="zh-CN" altLang="en-US" sz="2400" b="1" dirty="0" smtClean="0">
                <a:latin typeface="黑体" panose="02010609060101010101" pitchFamily="49" charset="-122"/>
                <a:ea typeface="黑体" panose="02010609060101010101" pitchFamily="49" charset="-122"/>
              </a:rPr>
              <a:t>，是指某一政党区别于其他政党的根本属性。</a:t>
            </a:r>
            <a:r>
              <a:rPr lang="zh-CN" altLang="en-US" b="1" dirty="0" smtClean="0">
                <a:latin typeface="黑体" panose="02010609060101010101" pitchFamily="49" charset="-122"/>
                <a:ea typeface="黑体" panose="02010609060101010101" pitchFamily="49" charset="-122"/>
              </a:rPr>
              <a:t>    </a:t>
            </a:r>
          </a:p>
        </p:txBody>
      </p:sp>
    </p:spTree>
    <p:extLst>
      <p:ext uri="{BB962C8B-B14F-4D97-AF65-F5344CB8AC3E}">
        <p14:creationId xmlns="" xmlns:p14="http://schemas.microsoft.com/office/powerpoint/2010/main" val="118409704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p:cTn id="24"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p:cTn id="30"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1754326"/>
          </a:xfrm>
          <a:prstGeom prst="rect">
            <a:avLst/>
          </a:prstGeom>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 </a:t>
            </a:r>
            <a:r>
              <a:rPr lang="zh-CN" altLang="en-US" sz="2400" b="1" dirty="0" smtClean="0">
                <a:latin typeface="黑体" panose="02010609060101010101" pitchFamily="49" charset="-122"/>
                <a:ea typeface="黑体" panose="02010609060101010101" pitchFamily="49" charset="-122"/>
              </a:rPr>
              <a:t>   </a:t>
            </a:r>
            <a:r>
              <a:rPr lang="en-US" altLang="zh-CN" sz="2400" b="1" dirty="0" smtClean="0">
                <a:latin typeface="黑体" panose="02010609060101010101" pitchFamily="49" charset="-122"/>
                <a:ea typeface="黑体" panose="02010609060101010101" pitchFamily="49" charset="-122"/>
              </a:rPr>
              <a:t>1921</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7</a:t>
            </a:r>
            <a:r>
              <a:rPr lang="zh-CN" altLang="en-US" sz="2400" b="1" dirty="0">
                <a:latin typeface="黑体" panose="02010609060101010101" pitchFamily="49" charset="-122"/>
                <a:ea typeface="黑体" panose="02010609060101010101" pitchFamily="49" charset="-122"/>
              </a:rPr>
              <a:t>月，党的一大通过的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中国共产党纲领</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中没有明确规定党的性质的条文。从纲领条文所表述的精神看，中国共产党属于无产阶级的政党。</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5743828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2862322"/>
          </a:xfrm>
          <a:prstGeom prst="rect">
            <a:avLst/>
          </a:prstGeom>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 </a:t>
            </a: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1945</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6</a:t>
            </a:r>
            <a:r>
              <a:rPr lang="zh-CN" altLang="en-US" sz="2400" b="1" dirty="0">
                <a:latin typeface="黑体" panose="02010609060101010101" pitchFamily="49" charset="-122"/>
                <a:ea typeface="黑体" panose="02010609060101010101" pitchFamily="49" charset="-122"/>
              </a:rPr>
              <a:t>月，党的七大通过的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第一次写上</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总纲</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部分，</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总纲</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规定党的性质是：中国共产党，是中国工人阶级的先进的有组织的部队，是它的阶级组织的最高形式。中国共产党代表中国民族与中国人民的利益。</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9727646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1667764"/>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1956</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9</a:t>
            </a:r>
            <a:r>
              <a:rPr lang="zh-CN" altLang="en-US" sz="2400" b="1" dirty="0">
                <a:latin typeface="黑体" panose="02010609060101010101" pitchFamily="49" charset="-122"/>
                <a:ea typeface="黑体" panose="02010609060101010101" pitchFamily="49" charset="-122"/>
              </a:rPr>
              <a:t>月，党的八大通过的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规定党的性质是：中国共产党是中国工人阶级的先进部队，是中国工人阶级的阶级组织的最高形式。</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3433403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67A64871-7A9C-4026-9C18-B443AD352B64}"/>
              </a:ext>
            </a:extLst>
          </p:cNvPr>
          <p:cNvSpPr/>
          <p:nvPr/>
        </p:nvSpPr>
        <p:spPr>
          <a:xfrm>
            <a:off x="1935025" y="173080"/>
            <a:ext cx="5262188" cy="584775"/>
          </a:xfrm>
          <a:prstGeom prst="rect">
            <a:avLst/>
          </a:prstGeom>
        </p:spPr>
        <p:txBody>
          <a:bodyPr wrap="square">
            <a:spAutoFit/>
          </a:bodyPr>
          <a:lstStyle/>
          <a:p>
            <a:r>
              <a:rPr lang="zh-CN" altLang="en-US" sz="3200" b="1" dirty="0" smtClean="0">
                <a:solidFill>
                  <a:schemeClr val="bg1"/>
                </a:solidFill>
                <a:latin typeface="微软雅黑" panose="020B0503020204020204" charset="-122"/>
                <a:ea typeface="微软雅黑" panose="020B0503020204020204" charset="-122"/>
              </a:rPr>
              <a:t>第一部分   党的性质</a:t>
            </a:r>
            <a:endParaRPr lang="zh-CN" altLang="en-US" sz="3200" b="1" dirty="0">
              <a:solidFill>
                <a:schemeClr val="bg1"/>
              </a:solidFill>
              <a:latin typeface="微软雅黑" panose="020B0503020204020204" charset="-122"/>
              <a:ea typeface="微软雅黑" panose="020B0503020204020204" charset="-122"/>
            </a:endParaRPr>
          </a:p>
        </p:txBody>
      </p:sp>
      <p:sp>
        <p:nvSpPr>
          <p:cNvPr id="8" name="Rectangle 2"/>
          <p:cNvSpPr txBox="1">
            <a:spLocks noChangeArrowheads="1"/>
          </p:cNvSpPr>
          <p:nvPr/>
        </p:nvSpPr>
        <p:spPr>
          <a:xfrm>
            <a:off x="252483" y="1340768"/>
            <a:ext cx="7772400" cy="6549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3600" b="1" dirty="0" smtClean="0">
                <a:effectLst>
                  <a:outerShdw blurRad="38100" dist="38100" dir="2700000" algn="tl">
                    <a:srgbClr val="C0C0C0"/>
                  </a:outerShdw>
                </a:effectLst>
                <a:latin typeface="黑体" panose="02010609060101010101" pitchFamily="49" charset="-122"/>
                <a:ea typeface="黑体" panose="02010609060101010101" pitchFamily="49" charset="-122"/>
              </a:rPr>
              <a:t>一、中国共产党的性质</a:t>
            </a:r>
            <a:endParaRPr lang="zh-CN" altLang="en-US" sz="4800" dirty="0" smtClean="0">
              <a:latin typeface="黑体" panose="02010609060101010101" pitchFamily="49" charset="-122"/>
              <a:ea typeface="黑体" panose="02010609060101010101" pitchFamily="49" charset="-122"/>
            </a:endParaRPr>
          </a:p>
        </p:txBody>
      </p:sp>
      <p:sp>
        <p:nvSpPr>
          <p:cNvPr id="9" name="Rectangle 3"/>
          <p:cNvSpPr txBox="1">
            <a:spLocks noChangeArrowheads="1"/>
          </p:cNvSpPr>
          <p:nvPr/>
        </p:nvSpPr>
        <p:spPr>
          <a:xfrm>
            <a:off x="462826" y="2261722"/>
            <a:ext cx="10509974" cy="1219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zh-CN" altLang="en-US" sz="2400" b="1" dirty="0" smtClean="0">
                <a:latin typeface="黑体" panose="02010609060101010101" pitchFamily="49" charset="-122"/>
                <a:ea typeface="黑体" panose="02010609060101010101" pitchFamily="49" charset="-122"/>
              </a:rPr>
              <a:t>（一）党的章程对党的性质的规定</a:t>
            </a:r>
          </a:p>
          <a:p>
            <a:pPr marL="0" indent="0">
              <a:lnSpc>
                <a:spcPct val="120000"/>
              </a:lnSpc>
              <a:buNone/>
            </a:pPr>
            <a:r>
              <a:rPr lang="en-US" altLang="zh-CN" b="1" dirty="0" smtClean="0">
                <a:solidFill>
                  <a:srgbClr val="FF0000"/>
                </a:solidFill>
                <a:latin typeface="黑体" panose="02010609060101010101" pitchFamily="49" charset="-122"/>
                <a:ea typeface="黑体" panose="02010609060101010101" pitchFamily="49" charset="-122"/>
              </a:rPr>
              <a:t> 2</a:t>
            </a:r>
            <a:r>
              <a:rPr lang="zh-CN" altLang="en-US" b="1" dirty="0" smtClean="0">
                <a:solidFill>
                  <a:srgbClr val="FF0000"/>
                </a:solidFill>
                <a:latin typeface="黑体" panose="02010609060101010101" pitchFamily="49" charset="-122"/>
                <a:ea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rPr>
              <a:t>中国共产党性质表述的发展</a:t>
            </a:r>
            <a:r>
              <a:rPr lang="zh-CN" altLang="en-US" b="1" dirty="0" smtClean="0">
                <a:solidFill>
                  <a:srgbClr val="FF0000"/>
                </a:solidFill>
                <a:latin typeface="黑体" panose="02010609060101010101" pitchFamily="49" charset="-122"/>
                <a:ea typeface="黑体" panose="02010609060101010101" pitchFamily="49" charset="-122"/>
              </a:rPr>
              <a:t>变化</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793737" y="3356194"/>
            <a:ext cx="7774675" cy="1200329"/>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1969</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4</a:t>
            </a:r>
            <a:r>
              <a:rPr lang="zh-CN" altLang="en-US" sz="2400" b="1" dirty="0">
                <a:latin typeface="黑体" panose="02010609060101010101" pitchFamily="49" charset="-122"/>
                <a:ea typeface="黑体" panose="02010609060101010101" pitchFamily="49" charset="-122"/>
              </a:rPr>
              <a:t>月，党的九大通过的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规定党的性质是：中国共产党是无产阶级的政党。</a:t>
            </a:r>
          </a:p>
        </p:txBody>
      </p:sp>
      <p:pic>
        <p:nvPicPr>
          <p:cNvPr id="10" name="图片 3" descr="152956758372463200_a580x33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8568412" y="4233357"/>
            <a:ext cx="3616870" cy="205725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矩形 10"/>
          <p:cNvSpPr/>
          <p:nvPr/>
        </p:nvSpPr>
        <p:spPr>
          <a:xfrm>
            <a:off x="793737" y="4570841"/>
            <a:ext cx="7774675" cy="1667764"/>
          </a:xfrm>
          <a:prstGeom prst="rect">
            <a:avLst/>
          </a:prstGeom>
        </p:spPr>
        <p:txBody>
          <a:bodyPr wrap="square">
            <a:spAutoFit/>
          </a:bodyPr>
          <a:lstStyle/>
          <a:p>
            <a:pPr>
              <a:lnSpc>
                <a:spcPct val="150000"/>
              </a:lnSpc>
            </a:pPr>
            <a:r>
              <a:rPr lang="zh-CN" altLang="en-US" sz="2400" b="1" dirty="0" smtClean="0">
                <a:latin typeface="黑体" panose="02010609060101010101" pitchFamily="49" charset="-122"/>
                <a:ea typeface="黑体" panose="02010609060101010101" pitchFamily="49" charset="-122"/>
              </a:rPr>
              <a:t>    </a:t>
            </a:r>
            <a:r>
              <a:rPr lang="en-US" altLang="zh-CN" sz="2400" b="1" dirty="0">
                <a:latin typeface="黑体" panose="02010609060101010101" pitchFamily="49" charset="-122"/>
                <a:ea typeface="黑体" panose="02010609060101010101" pitchFamily="49" charset="-122"/>
              </a:rPr>
              <a:t>1973</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8</a:t>
            </a:r>
            <a:r>
              <a:rPr lang="zh-CN" altLang="en-US" sz="2400" b="1" dirty="0">
                <a:latin typeface="黑体" panose="02010609060101010101" pitchFamily="49" charset="-122"/>
                <a:ea typeface="黑体" panose="02010609060101010101" pitchFamily="49" charset="-122"/>
              </a:rPr>
              <a:t>月，党的十大通过的</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中国共产党章程</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规定党的性质是：中国共产党是无产阶级的政党，是无产阶级的先锋队。</a:t>
            </a:r>
          </a:p>
        </p:txBody>
      </p:sp>
    </p:spTree>
    <p:extLst>
      <p:ext uri="{BB962C8B-B14F-4D97-AF65-F5344CB8AC3E}">
        <p14:creationId xmlns="" xmlns:p14="http://schemas.microsoft.com/office/powerpoint/2010/main" val="188025507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p:bldP spid="3"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69755AE-A0AF-4704-BBF0-71D2E635E65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WDZU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BFg2V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EWDZU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RYNl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RYNl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RYNl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RYNl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RYNl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RoNlS2pPNTPZDAAAyRkAABcAAAB1bml2ZXJzYWwvdW5pdmVyc2FsLnBuZ+2Ze1iSedrHH8fGmiattsxzVjMddiZ1aVTyvJajNY6Rp8wjJmuWIp5CJDk44+xYU+q07mhlylSTqCiGjVKgoJvCzpKaIYISUMMICSIqCaIg79PUXu97vfvX+/7tH1zw/Pj8fvdzf+/DdT/Xc/nkiQjbjc4bAQCwPX4sLAYArF0A4L2rG2zAlfJ/3fsW/LIqiok4AlCHXafBi3VZoVGhAECr/tB05n3w+oP8Y4lFAGD3+M3HipvX/BcAcEo7HhYaV5KmkURRPp4yc19io1hlPQD9yI7+qOsNl6hxx/q27B04GPZ+6KZjfxN8sy76+abd3yd+3L/h6z3Wf/iaMW/13o2J894fmEe0S+z9hjHTshHH9dPE549mMVoZzFb3YfM0NbjovE8UibhqVMmrQ9LwSy8rsqhwth0A3B8/V6G6pLqMZdi7kAjL55mHAKCP2vop58IOFyjq+TmHdQAgSlgcTETijFN1mvdAHypahx/GcU+hP7MCnYhvKJjuIJpzArYBwIuTAqc6hhOIcP8AyvLnb0Tgzz0DoDZbdvsCQNkGGrgj7JItAOw6ggT/2pphDQCXtqyha+gauoauoWvoGrqGrqFr6Bq6hv7/0YLpK16s0yB5C/p/Pdp1uws0T5qS2nsRvfgs0qudsMwnURtLfr1cekJCZeDRAWp9sdgK6FtV0NKhdswDKn2dMK00t2M+wyNZfXWRyWOBS/u5vFIuJ4uE714erSaMSUWl8RIpQyLRg89bzOrg5VeN+AdGR5+0tlx1N/YUL+Vn2pynKliSuWLowiBTHhXe6/3KwHjDu6oFCfAg/lDy8svNxIfLc483aw9bRoirOtWgAzxQx4OvLlQZf+sxSEvperOWYGCKFUOGSA/oSL0A71u7siKzEMQ9BatUg5rB/Sc2hds91YhV3KgUY9uMqfd1S3un+JFlzA5pT9DgU0fC/BX4z+IgSiYDDQuV0JVmG7OUVhAdSUVh6EHc5lAx3iDB+JapFV6pLJyxSvdJnMrkLKpd0bItMxceuTp1aT89lE0KWX51l/71XZvXctYBmXkWI/w2oz2B3IXygCoE8js2cz55psAO8fTOj5QFbvW1lNx2Xge3cIgkDPCahoWpO/EXP/g+Pm8m0PC8SKOe++N0N368vegLVXDwCHReX1U5G566HVSl1SbL5xWF79yD5j3J/nHSdp26YQZbllDXxZsq6JnU6vp6pYKOvmZSnfXCRh6jQ6XcOFBAqjztxBPIz+CexZcbjLGXtDhlQO79TeqdH1WkReQ+XsLyC7uG5PO3vqtkzl8+p+JHAqxTpI8xHWxyk1ifSB9uaVlhiPVHL1VaVz6OKq4sd24btuagcZ0FhjF8Z482+2QambehjcQl29mvQ9yHl+tpXzpVVzj/0yvkXjMxj5EnDAq3661afrSTLK51GYWQMNJZzv47l2FeVktJbjxZr77xDmolS+JPbiKQG4UG6ADnGqevox5KwVQpMbUBPn1u2sYaoQTzkW+ttXYZ65fuhTCeSTlLN3X3m8Dg0oQ0daEYJYMwlIgjGAngSrZr8ZvSnj+IXkkHJfxOld+KWjHs9a3ytiFIeiYK70MpVmeHHJwxCRgZvoY2mkrY6sJUU13K5LcWHO4ESIKvo9W3Wpd1LEmwqEJ0+JnjElr3rb/3Wckhe2d0Gw7TFpyIPjDmWqLD+KpMBc1xN9gPIJQp7pljmTjSnWGXOh/k8jCn6d19ZViX3YPKcA/wvUGZEsKbkzsxUixZspm5zMlA+Gn8tY5gVHPqRM3fnzbs/zwHCGBdDzi4/qu/jBGooYaHeSqWY2h0uZEB/8QmYkvVUjMfcoAkbOHdWD/v00cSJtotZYnBMKZEBHkaHnkYkpCmVQM7b0T2+ubTVChQcdyyt780nu51FhR3RsReOuBbFWdNh1xKzsJu4P3JjpQ0WYy9RZoUoq/HOBVAFAKA+IQC28Yx6hwGIi5dnVKsoL4JbYCT620W0GyMsu5ox13PonVPPOmZsXOulNJgaqxXtjturn9SucrQRb6RXnE9pCg5z9HDrEpgM3zYBOUTnbREXingebF7Lq4alfS0E8ahPEKR+pBKiW2IqYvXqS745dWj4E8Y6O4WcYz4MAmKQuRGmJndd1clLcYuC8iF1DKe+7MJxGH1QbdOr28RLPZu37KHs0ZRi8M/RkIsJgvJiGF5PiE3zDKsRHA3iqx3eDZb4m3zfPEiG8UgmJfHeS3Qe9mrSw000zpFDSzYL4C46TfDqKYaTG5fxM31JntAh5VXdqNajfYZPgLfak37XPP5meqo2FS4R1HzUfY7g4eRN2t5Q2/tjIDVL2NxZu82QQBPeycd9iNfhVX+X/srXaDDw+7XTvJxfpF5bLN+4pCObNOFirJ31XUyVfpf2pKz6iECfaVufJBzXeakHitOyL8qSgoXiNj1esluFW1UUxM1YLNFGOReEcW/LmsoZqht0kOU80JydpLdBS7ZdrHIwWWqmmiSTxgRQBq/yUpXQifaXdnqK3kZz3z11gLWWYw7hvw7zZ27wMOfjqFFV1eiSMg9//aCY5r9mQ8myMp0GtwQH2v7Xc7T5PCwsYB5H+LOTcL0RwfrnOr4UTqgFOd8iKWF2Mh5RynFAk3NG718BN3juRQNBbYH9KAwyebxhrabCtgXZ1tEByTBE2FI5Bydbc5d1JEsphkrCEWXnUa3yyf/p9kulDMctbP85daNPoJdPayOaES7sRDsq94jCphH+E9j59uTY93Oeiu0FPH+B6iG3OxWcVA3s7soFflEnJjNVPBubia1GnU9oUiTsHASLYUwNNNxx8bKF69F7Ew0z2SFJPfO/eNDuvEXGKHz4qvbFcO1W93upxpwrr5RCAJmchosePMtrmVHGt/0C8fx5GbEnwKDbztaa6f6GE251grjFb58S+sUHDkZQYeB9SMe8+5G4EZ+Wk3li6Byme5iw8YfboY3D8kSnDirQVpRMzecDvPd6vKhZYkbcqo6SC9KPDlmjW5ISMNOIW8kdY9Pe364lPS7ed6Ugn8CrJYZ5WRXjiZnJjh70vtpKifcqSLEw+Is8ASNb/sbumKHpvWd585iCPFQND+YFk16NRbHG77mY7fb5b+DukNVc8Xd9GJ9bvqF7IkkMvPgixyJjvaZdMKZH5hnKr31ewYRvXpfx6z4Myk3fW0vMEWOFX8WeNu88EFXRHt4leLuRPMX+Nfw6BXEePuDqChdLhXy2/VaGiRPfhISvULWf95CymmgSeyz5Z2Re3xVELB2cgc4P60efeAfmO20XRy49KKcIoQT8YuzTG1hv0lPZwcFpFQtqt6nlrJm7v7eKr6Xu5FQ7xrFjFYxVL+e2M8Y24Xh/8gm0McO8diO8eVKf2LYMXPPcE+aLYtrROwiNKOIb1tD13N39OH4hpDgH5qNCJfa7BuT+xd1C/dbCvx89rkpK82lyBLbxdPN3DB6SPdWl5rlXzH4CITTNrRydRpG9I8N8VKGmF/zKe5geDTptaVwaJ+iWKLLdJfoCmouRlMcfkFJm4TfgJV9+AnWRHRxiH7bNWcbMNLzhkFPFk20tO+C+LPSpZcVI9L4hqN3VAV+h9t1ikwV4p4Wry3FHOQOPrWlPgIzbCLCgPvyFZhfj8FZqut/dP5PE6g/r5xJyEAUGhemxHvuXCjnd6bMfrV+57k6uVT4vzbLf58EcmZbVPr+tmRlnABO8n891xKK/HKAQ4+FPvz37UNuM1FAlW4ii+S2aK680iReD+ZM7OJohHvXSrp7BuKZW3i8bPS03Yk6mTjfUTA4/s4OV7K0N144CpYjl4LQM4XS2LFcC2hoe69RUa/RayORX6pgomL4Fstj99X8nPQkUEKhw4Aa9mLY+rRnFSp/SMNQ8oJVJSOzftjGqqCm7WVDs5wcY++Pb4cGvxFZCzgKfm52zK3DBFkW6ti3bNtqIbQhA9tiFnQQzeriXbxeTTtdykCkD2l2Ek3zemNn9euIOfQE2k2Cts4nVJkt0Fk007R5Qjkf0ibj2Zkt3uMTAb6e2YLZpHOwYONv45Yg3CneuL8k08oSy8XvIxwXZDZyIfcAJEYlk4kye0r+RZr7WNojBjf9Wo4kuRnmue4kPEbeQm7MlmeUTP2QMFzbkpnTMNsJACeievuLvuunqUvm48op3X+cV0iktOgY7cl9rgvUrMGjeOJdO/cWfua5wJWZB1kVdWOBt60AnDjlJ9oLT72bF0FMJ7qvH+TQB7tyhMOrvJXlmocP/DsUaDU4bcO3/cegDjbIrADrd+8OWMsqSvE+AOi73fqZp1kZYjmf9R4AuLb6y5+p2DUwKDil62Lw0fxE5NhrUDtK6hYASE8Q2CMY9i4+ZnDaTcO/eUnxBXi+Oi4iDmbKS2pf3ex/usHj6saiT8BV4PjnJ8KoR9K//i9QSwMEFAACAAgARoNlS2p9wY1LAAAAagAAABsAAAB1bml2ZXJzYWwvdW5pdmVyc2FsLnBuZy54bWyzsa/IzVEoSy0qzszPs1Uy1DNQsrfj5bIpKEoty0wtV6gAigEFIUBJoRLINUJwyzNTSjJslczNkZRkpGamZ5TYKpmaW8AF9YFGAgBQSwECAAAUAAIACABFg2VLFQ6tKGQEAAAHEQAAHQAAAAAAAAABAAAAAAAAAAAAdW5pdmVyc2FsL2NvbW1vbl9tZXNzYWdlcy5sbmdQSwECAAAUAAIACABFg2VLCH4LIykDAACGDAAAJwAAAAAAAAABAAAAAACfBAAAdW5pdmVyc2FsL2ZsYXNoX3B1Ymxpc2hpbmdfc2V0dGluZ3MueG1sUEsBAgAAFAACAAgARYNlS7X8CWS6AgAAVQoAACEAAAAAAAAAAQAAAAAADQgAAHVuaXZlcnNhbC9mbGFzaF9za2luX3NldHRpbmdzLnhtbFBLAQIAABQAAgAIAEWDZUsqlg9n/gIAAJcLAAAmAAAAAAAAAAEAAAAAAAYLAAB1bml2ZXJzYWwvaHRtbF9wdWJsaXNoaW5nX3NldHRpbmdzLnhtbFBLAQIAABQAAgAIAEWDZUtocVKRmgEAAB8GAAAfAAAAAAAAAAEAAAAAAEgOAAB1bml2ZXJzYWwvaHRtbF9za2luX3NldHRpbmdzLmpzUEsBAgAAFAACAAgARYNlSz08L9HBAAAA5QEAABoAAAAAAAAAAQAAAAAAHxAAAHVuaXZlcnNhbC9pMThuX3ByZXNldHMueG1sUEsBAgAAFAACAAgARYNlS5r5lmRrAAAAawAAABwAAAAAAAAAAQAAAAAAGBEAAHVuaXZlcnNhbC9sb2NhbF9zZXR0aW5ncy54bWxQSwECAAAUAAIACABElFdHI7RO+/sCAACwCAAAFAAAAAAAAAABAAAAAAC9EQAAdW5pdmVyc2FsL3BsYXllci54bWxQSwECAAAUAAIACABFg2VLsIcj9GwBAAD3AgAAKQAAAAAAAAABAAAAAADqFAAAdW5pdmVyc2FsL3NraW5fY3VzdG9taXphdGlvbl9zZXR0aW5ncy54bWxQSwECAAAUAAIACABGg2VLak81M9kMAADJGQAAFwAAAAAAAAAAAAAAAACdFgAAdW5pdmVyc2FsL3VuaXZlcnNhbC5wbmdQSwECAAAUAAIACABGg2VLan3BjUsAAABqAAAAGwAAAAAAAAABAAAAAACrIwAAdW5pdmVyc2FsL3VuaXZlcnNhbC5wbmcueG1sUEsFBgAAAAALAAsASQMAAC8kAAAAAA=="/>
  <p:tag name="ISPRING_PRESENTATION_TITLE" val="初心不忘永远和党走PPT模板"/>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C00000"/>
      </a:hlink>
      <a:folHlink>
        <a:srgbClr val="C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2915</Words>
  <Application>Microsoft Office PowerPoint</Application>
  <PresentationFormat>自定义</PresentationFormat>
  <Paragraphs>240</Paragraphs>
  <Slides>39</Slides>
  <Notes>39</Notes>
  <HiddenSlides>0</HiddenSlides>
  <MMClips>0</MMClips>
  <ScaleCrop>false</ScaleCrop>
  <HeadingPairs>
    <vt:vector size="4" baseType="variant">
      <vt:variant>
        <vt:lpstr>主题</vt:lpstr>
      </vt:variant>
      <vt:variant>
        <vt:i4>1</vt:i4>
      </vt:variant>
      <vt:variant>
        <vt:lpstr>幻灯片标题</vt:lpstr>
      </vt:variant>
      <vt:variant>
        <vt:i4>39</vt:i4>
      </vt:variant>
    </vt:vector>
  </HeadingPairs>
  <TitlesOfParts>
    <vt:vector size="4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初心不忘永远和党走PPT模板</dc:title>
  <dc:creator>初沫</dc:creator>
  <cp:lastModifiedBy>雨林木风</cp:lastModifiedBy>
  <cp:revision>34</cp:revision>
  <dcterms:created xsi:type="dcterms:W3CDTF">2017-11-07T14:50:59Z</dcterms:created>
  <dcterms:modified xsi:type="dcterms:W3CDTF">2019-03-22T03:05:40Z</dcterms:modified>
</cp:coreProperties>
</file>